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 id="2147483665" r:id="rId5"/>
    <p:sldMasterId id="2147483693" r:id="rId6"/>
    <p:sldMasterId id="2147483726" r:id="rId7"/>
    <p:sldMasterId id="2147483754" r:id="rId8"/>
    <p:sldMasterId id="2147483790" r:id="rId9"/>
  </p:sldMasterIdLst>
  <p:notesMasterIdLst>
    <p:notesMasterId r:id="rId48"/>
  </p:notesMasterIdLst>
  <p:sldIdLst>
    <p:sldId id="1741" r:id="rId10"/>
    <p:sldId id="10369" r:id="rId11"/>
    <p:sldId id="1731" r:id="rId12"/>
    <p:sldId id="1733" r:id="rId13"/>
    <p:sldId id="1724" r:id="rId14"/>
    <p:sldId id="1735" r:id="rId15"/>
    <p:sldId id="1736" r:id="rId16"/>
    <p:sldId id="1737" r:id="rId17"/>
    <p:sldId id="1738" r:id="rId18"/>
    <p:sldId id="1739" r:id="rId19"/>
    <p:sldId id="1740" r:id="rId20"/>
    <p:sldId id="10359" r:id="rId21"/>
    <p:sldId id="342" r:id="rId22"/>
    <p:sldId id="10362" r:id="rId23"/>
    <p:sldId id="10360" r:id="rId24"/>
    <p:sldId id="343" r:id="rId25"/>
    <p:sldId id="10363" r:id="rId26"/>
    <p:sldId id="259" r:id="rId27"/>
    <p:sldId id="352" r:id="rId28"/>
    <p:sldId id="303" r:id="rId29"/>
    <p:sldId id="304" r:id="rId30"/>
    <p:sldId id="305" r:id="rId31"/>
    <p:sldId id="10361" r:id="rId32"/>
    <p:sldId id="302" r:id="rId33"/>
    <p:sldId id="320" r:id="rId34"/>
    <p:sldId id="322" r:id="rId35"/>
    <p:sldId id="321" r:id="rId36"/>
    <p:sldId id="316" r:id="rId37"/>
    <p:sldId id="331" r:id="rId38"/>
    <p:sldId id="1582" r:id="rId39"/>
    <p:sldId id="336" r:id="rId40"/>
    <p:sldId id="338" r:id="rId41"/>
    <p:sldId id="10364" r:id="rId42"/>
    <p:sldId id="10365" r:id="rId43"/>
    <p:sldId id="10367" r:id="rId44"/>
    <p:sldId id="10366" r:id="rId45"/>
    <p:sldId id="10368" r:id="rId46"/>
    <p:sldId id="36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8B6B6F-4CD8-4E79-999E-FFC152C1DC8B}" v="27" dt="2019-11-25T01:27:58.766"/>
  </p1510:revLst>
</p1510:revInfo>
</file>

<file path=ppt/tableStyles.xml><?xml version="1.0" encoding="utf-8"?>
<a:tblStyleLst xmlns:a="http://schemas.openxmlformats.org/drawingml/2006/main" def="{5C22544A-7EE6-4342-B048-85BDC9FD1C3A}">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01" autoAdjust="0"/>
    <p:restoredTop sz="96034" autoAdjust="0"/>
  </p:normalViewPr>
  <p:slideViewPr>
    <p:cSldViewPr snapToGrid="0">
      <p:cViewPr varScale="1">
        <p:scale>
          <a:sx n="99" d="100"/>
          <a:sy n="99" d="100"/>
        </p:scale>
        <p:origin x="120" y="64"/>
      </p:cViewPr>
      <p:guideLst/>
    </p:cSldViewPr>
  </p:slideViewPr>
  <p:notesTextViewPr>
    <p:cViewPr>
      <p:scale>
        <a:sx n="1" d="1"/>
        <a:sy n="1" d="1"/>
      </p:scale>
      <p:origin x="0" y="0"/>
    </p:cViewPr>
  </p:notesTextViewPr>
  <p:sorterViewPr>
    <p:cViewPr varScale="1">
      <p:scale>
        <a:sx n="100" d="100"/>
        <a:sy n="100" d="100"/>
      </p:scale>
      <p:origin x="0" y="-41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microsoft.com/office/2015/10/relationships/revisionInfo" Target="revisionInfo.xml"/><Relationship Id="rId5" Type="http://schemas.openxmlformats.org/officeDocument/2006/relationships/slideMaster" Target="slideMasters/slideMaster2.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is an introduction to the Cloud Workshop at a high level. Later we’ll get into customer objections, requirements, etc… but we want to ground the participants on the business outcomes we’re going after for the day.</a:t>
            </a:r>
          </a:p>
        </p:txBody>
      </p:sp>
      <p:sp>
        <p:nvSpPr>
          <p:cNvPr id="4" name="Slide Number Placeholder 3"/>
          <p:cNvSpPr>
            <a:spLocks noGrp="1"/>
          </p:cNvSpPr>
          <p:nvPr>
            <p:ph type="sldNum" sz="quarter" idx="10"/>
          </p:nvPr>
        </p:nvSpPr>
        <p:spPr/>
        <p:txBody>
          <a:bodyPr/>
          <a:lstStyle/>
          <a:p>
            <a:fld id="{0998D5BB-B127-481F-BC0A-2F77C576BB34}" type="slidenum">
              <a:rPr lang="en-US" smtClean="0"/>
              <a:t>1</a:t>
            </a:fld>
            <a:endParaRPr lang="en-US" dirty="0"/>
          </a:p>
        </p:txBody>
      </p:sp>
    </p:spTree>
    <p:extLst>
      <p:ext uri="{BB962C8B-B14F-4D97-AF65-F5344CB8AC3E}">
        <p14:creationId xmlns:p14="http://schemas.microsoft.com/office/powerpoint/2010/main" val="2609659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483618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669752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488475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3229744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2519026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3569605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4148273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b="0" i="0" kern="1200" dirty="0">
                <a:solidFill>
                  <a:schemeClr val="tx1"/>
                </a:solidFill>
                <a:effectLst/>
                <a:latin typeface="Segoe UI Light" pitchFamily="34" charset="0"/>
                <a:ea typeface="+mn-ea"/>
                <a:cs typeface="+mn-cs"/>
              </a:rPr>
              <a:t>Azure API Management fills all the roles of an API management platform, acting as an API Gateway, a Publisher Portal and a Developer Portal.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API Gateway</a:t>
            </a:r>
            <a:r>
              <a:rPr lang="en-GB" sz="900" b="0" i="0" kern="1200" dirty="0">
                <a:solidFill>
                  <a:schemeClr val="tx1"/>
                </a:solidFill>
                <a:effectLst/>
                <a:latin typeface="Segoe UI Light" pitchFamily="34" charset="0"/>
                <a:ea typeface="+mn-ea"/>
                <a:cs typeface="+mn-cs"/>
              </a:rPr>
              <a:t> is the endpoint that accepts API calls and routes them to your backend services, making the necessary request and response transformations along the way. It’s responsible for enforcing security policies, usage quotas and rate limits, providing optimisations such as caching and for collecting and logging all the metadata on how the APIs are being used for reporting and analysis.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The </a:t>
            </a:r>
            <a:r>
              <a:rPr lang="en-GB" sz="900" b="1" i="0" kern="1200" dirty="0">
                <a:solidFill>
                  <a:schemeClr val="tx1"/>
                </a:solidFill>
                <a:effectLst/>
                <a:latin typeface="Segoe UI Light" pitchFamily="34" charset="0"/>
                <a:ea typeface="+mn-ea"/>
                <a:cs typeface="+mn-cs"/>
              </a:rPr>
              <a:t>Publisher Portal</a:t>
            </a:r>
            <a:r>
              <a:rPr lang="en-GB" sz="900" b="0" i="0" kern="1200" dirty="0">
                <a:solidFill>
                  <a:schemeClr val="tx1"/>
                </a:solidFill>
                <a:effectLst/>
                <a:latin typeface="Segoe UI Light" pitchFamily="34" charset="0"/>
                <a:ea typeface="+mn-ea"/>
                <a:cs typeface="+mn-cs"/>
              </a:rPr>
              <a:t> is the admin interface where you register and configure your APIs – defining or importing the schemas, packing APIs into products, setting up policies and managing users. </a:t>
            </a:r>
          </a:p>
          <a:p>
            <a:endParaRPr lang="en-GB" sz="900" b="0" i="0" kern="1200" dirty="0">
              <a:solidFill>
                <a:schemeClr val="tx1"/>
              </a:solidFill>
              <a:effectLst/>
              <a:latin typeface="Segoe UI Light" pitchFamily="34" charset="0"/>
              <a:ea typeface="+mn-ea"/>
              <a:cs typeface="+mn-cs"/>
            </a:endParaRPr>
          </a:p>
          <a:p>
            <a:r>
              <a:rPr lang="en-GB" sz="900" b="0" i="0" kern="1200" dirty="0">
                <a:solidFill>
                  <a:schemeClr val="tx1"/>
                </a:solidFill>
                <a:effectLst/>
                <a:latin typeface="Segoe UI Light" pitchFamily="34" charset="0"/>
                <a:ea typeface="+mn-ea"/>
                <a:cs typeface="+mn-cs"/>
              </a:rPr>
              <a:t>And the </a:t>
            </a:r>
            <a:r>
              <a:rPr lang="en-GB" sz="900" b="1" i="0" kern="1200" dirty="0">
                <a:solidFill>
                  <a:schemeClr val="tx1"/>
                </a:solidFill>
                <a:effectLst/>
                <a:latin typeface="Segoe UI Light" pitchFamily="34" charset="0"/>
                <a:ea typeface="+mn-ea"/>
                <a:cs typeface="+mn-cs"/>
              </a:rPr>
              <a:t>Developer Portal </a:t>
            </a:r>
            <a:r>
              <a:rPr lang="en-GB" sz="900" b="0" i="0" kern="1200" dirty="0">
                <a:solidFill>
                  <a:schemeClr val="tx1"/>
                </a:solidFill>
                <a:effectLst/>
                <a:latin typeface="Segoe UI Light" pitchFamily="34" charset="0"/>
                <a:ea typeface="+mn-ea"/>
                <a:cs typeface="+mn-cs"/>
              </a:rPr>
              <a:t>acts as the community site for your developers, where they can read API documentation, try out an API via the interactive console, create their account and subscribe to get API keys and access analytics on their own API usage.</a:t>
            </a:r>
          </a:p>
          <a:p>
            <a:endParaRPr lang="en-GB"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2/1/2020 5:20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6576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70676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8712275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17504611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3135436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2967895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98971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3667088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98D5BB-B127-481F-BC0A-2F77C576BB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7779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374462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2377219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605434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2362741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533678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solidFill>
                <a:schemeClr val="bg1"/>
              </a:solidFill>
              <a:latin typeface="+mn-lt"/>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767710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5.xml"/><Relationship Id="rId4" Type="http://schemas.openxmlformats.org/officeDocument/2006/relationships/image" Target="../media/image12.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412284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98157016-2979-4ABA-B2ED-33A7582D68F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895873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80242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7" name="TextBox 6">
            <a:extLst>
              <a:ext uri="{FF2B5EF4-FFF2-40B4-BE49-F238E27FC236}">
                <a16:creationId xmlns:a16="http://schemas.microsoft.com/office/drawing/2014/main" id="{1B28AF1D-BAC8-4480-8E8D-9C72BBB7CF5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7295004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CDB6A170-31B0-4B7A-9E80-BC461A6C25D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98201122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C9A03A1B-DC26-4C7A-B4A8-14CF66851FF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710528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
        <p:nvSpPr>
          <p:cNvPr id="5" name="TextBox 4">
            <a:extLst>
              <a:ext uri="{FF2B5EF4-FFF2-40B4-BE49-F238E27FC236}">
                <a16:creationId xmlns:a16="http://schemas.microsoft.com/office/drawing/2014/main" id="{272386A9-F950-4490-BCED-202D3722652F}"/>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74979909"/>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51D233-6F8A-453D-AB33-CA6F7D4D4FD9}"/>
              </a:ext>
            </a:extLst>
          </p:cNvPr>
          <p:cNvSpPr txBox="1"/>
          <p:nvPr userDrawn="1"/>
        </p:nvSpPr>
        <p:spPr>
          <a:xfrm>
            <a:off x="4648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5223523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FDFAE24-49DD-4117-830E-CAB9C32FC015}"/>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34811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Box 5">
            <a:extLst>
              <a:ext uri="{FF2B5EF4-FFF2-40B4-BE49-F238E27FC236}">
                <a16:creationId xmlns:a16="http://schemas.microsoft.com/office/drawing/2014/main" id="{9AE46A67-6A63-41F9-A6E2-3792133F2FCC}"/>
              </a:ext>
            </a:extLst>
          </p:cNvPr>
          <p:cNvSpPr txBox="1"/>
          <p:nvPr userDrawn="1"/>
        </p:nvSpPr>
        <p:spPr>
          <a:xfrm>
            <a:off x="4938315"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7135918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C92D28-5D28-4AEB-BFEA-F6A5F00D48E2}"/>
              </a:ext>
            </a:extLst>
          </p:cNvPr>
          <p:cNvSpPr txBox="1"/>
          <p:nvPr userDrawn="1"/>
        </p:nvSpPr>
        <p:spPr>
          <a:xfrm>
            <a:off x="4941888"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659053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3A80AAD6-0B67-4551-8E09-5CC8B341A820}"/>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12107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
        <p:nvSpPr>
          <p:cNvPr id="4" name="TextBox 3">
            <a:extLst>
              <a:ext uri="{FF2B5EF4-FFF2-40B4-BE49-F238E27FC236}">
                <a16:creationId xmlns:a16="http://schemas.microsoft.com/office/drawing/2014/main" id="{86A9DFCC-781C-459D-AE29-71C69B84DE4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725490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7941EE98-1D5E-42BA-AC44-9CC0B043C811}"/>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780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2">
            <a:extLst>
              <a:ext uri="{FF2B5EF4-FFF2-40B4-BE49-F238E27FC236}">
                <a16:creationId xmlns:a16="http://schemas.microsoft.com/office/drawing/2014/main" id="{CF645DA7-B742-4854-BE09-96D9E884426C}"/>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36380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0D5E06-84D0-4280-8263-0CDB2F5832E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93123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2214F6-AD52-4A0A-B088-BDFE743DD0B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51263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98869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7462772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575560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C37520-11E5-4D18-A996-CCD754CBE81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20552055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17100-37DE-4007-A121-1DA07D668B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A6A9C2-4A28-40D2-A632-ECA9D8DC86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BB9DD8-B63F-498D-9EDF-943BF6F2BF92}"/>
              </a:ext>
            </a:extLst>
          </p:cNvPr>
          <p:cNvSpPr>
            <a:spLocks noGrp="1"/>
          </p:cNvSpPr>
          <p:nvPr>
            <p:ph type="dt" sz="half" idx="10"/>
          </p:nvPr>
        </p:nvSpPr>
        <p:spPr/>
        <p:txBody>
          <a:bodyPr/>
          <a:lstStyle/>
          <a:p>
            <a:fld id="{021DDD7B-6DEA-48E3-9696-2411AE25E255}" type="datetimeFigureOut">
              <a:rPr lang="en-US" smtClean="0"/>
              <a:t>2/1/2020</a:t>
            </a:fld>
            <a:endParaRPr lang="en-US"/>
          </a:p>
        </p:txBody>
      </p:sp>
      <p:sp>
        <p:nvSpPr>
          <p:cNvPr id="5" name="Footer Placeholder 4">
            <a:extLst>
              <a:ext uri="{FF2B5EF4-FFF2-40B4-BE49-F238E27FC236}">
                <a16:creationId xmlns:a16="http://schemas.microsoft.com/office/drawing/2014/main" id="{31E09A41-94D6-4C66-9F26-EDBBD5347B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5AEDA-0CF5-4244-BA00-89769F18D863}"/>
              </a:ext>
            </a:extLst>
          </p:cNvPr>
          <p:cNvSpPr>
            <a:spLocks noGrp="1"/>
          </p:cNvSpPr>
          <p:nvPr>
            <p:ph type="sldNum" sz="quarter" idx="12"/>
          </p:nvPr>
        </p:nvSpPr>
        <p:spPr/>
        <p:txBody>
          <a:bodyPr/>
          <a:lstStyle/>
          <a:p>
            <a:fld id="{8BDE92AC-9B9A-4D6B-974C-DFDA00741703}" type="slidenum">
              <a:rPr lang="en-US" smtClean="0"/>
              <a:t>‹#›</a:t>
            </a:fld>
            <a:endParaRPr lang="en-US"/>
          </a:p>
        </p:txBody>
      </p:sp>
      <p:sp>
        <p:nvSpPr>
          <p:cNvPr id="7" name="TextBox 6">
            <a:extLst>
              <a:ext uri="{FF2B5EF4-FFF2-40B4-BE49-F238E27FC236}">
                <a16:creationId xmlns:a16="http://schemas.microsoft.com/office/drawing/2014/main" id="{CB64509A-4896-4D6D-8147-BEECA54832C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45429459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A6948EA-1EA0-44FB-948A-2FE7264C5B44}"/>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93062064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quare photo">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8" name="Picture 7" descr="A group of people looking at a computer&#10;&#10;Description generated with very high confidence">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44824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pic>
        <p:nvPicPr>
          <p:cNvPr id="8" name="Picture 7" descr="A group of people looking at a computer&#10;&#10;Description generated with very high confidence">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a:srcRect l="14560" r="18791"/>
          <a:stretch/>
        </p:blipFill>
        <p:spPr bwMode="auto">
          <a:xfrm>
            <a:off x="5334002" y="0"/>
            <a:ext cx="6858000" cy="6858000"/>
          </a:xfrm>
          <a:prstGeom prst="rect">
            <a:avLst/>
          </a:prstGeom>
        </p:spPr>
      </p:pic>
    </p:spTree>
    <p:extLst>
      <p:ext uri="{BB962C8B-B14F-4D97-AF65-F5344CB8AC3E}">
        <p14:creationId xmlns:p14="http://schemas.microsoft.com/office/powerpoint/2010/main" val="2850057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447091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7396ACE7-F558-4C66-AE7E-E2762CCA2F54}"/>
              </a:ext>
            </a:extLst>
          </p:cNvPr>
          <p:cNvPicPr>
            <a:picLocks noChangeAspect="1"/>
          </p:cNvPicPr>
          <p:nvPr userDrawn="1"/>
        </p:nvPicPr>
        <p:blipFill>
          <a:blip r:embed="rId2"/>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98459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63376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7"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24150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101"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a:stretch>
            <a:fillRect/>
          </a:stretch>
        </p:blipFill>
        <p:spPr bwMode="black">
          <a:xfrm>
            <a:off x="584200" y="585790"/>
            <a:ext cx="1366440" cy="292608"/>
          </a:xfrm>
          <a:prstGeom prst="rect">
            <a:avLst/>
          </a:prstGeom>
        </p:spPr>
      </p:pic>
    </p:spTree>
    <p:extLst>
      <p:ext uri="{BB962C8B-B14F-4D97-AF65-F5344CB8AC3E}">
        <p14:creationId xmlns:p14="http://schemas.microsoft.com/office/powerpoint/2010/main" val="116019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rvice/Feature templat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2239F997-94F7-4C6B-862D-E87A0013D715}"/>
              </a:ext>
            </a:extLst>
          </p:cNvPr>
          <p:cNvSpPr>
            <a:spLocks noGrp="1"/>
          </p:cNvSpPr>
          <p:nvPr>
            <p:ph type="body" sz="quarter" idx="10"/>
          </p:nvPr>
        </p:nvSpPr>
        <p:spPr>
          <a:xfrm>
            <a:off x="586390" y="1434370"/>
            <a:ext cx="4133088" cy="898708"/>
          </a:xfrm>
        </p:spPr>
        <p:txBody>
          <a:bodyPr wrap="square">
            <a:spAutoFit/>
          </a:bodyPr>
          <a:lstStyle>
            <a:lvl1pPr marL="0" indent="0">
              <a:spcBef>
                <a:spcPts val="600"/>
              </a:spcBef>
              <a:buNone/>
              <a:defRPr sz="2000">
                <a:latin typeface="+mj-lt"/>
              </a:defRPr>
            </a:lvl1pPr>
            <a:lvl2pPr marL="0" indent="0">
              <a:buNone/>
              <a:defRPr sz="1800"/>
            </a:lvl2pPr>
            <a:lvl3pPr marL="171417" indent="-171417">
              <a:buFont typeface="Arial" panose="020B0604020202020204" pitchFamily="34" charset="0"/>
              <a:buChar char="•"/>
              <a:defRPr sz="1400"/>
            </a:lvl3pPr>
            <a:lvl4pPr marL="0" indent="0">
              <a:buNone/>
              <a:defRPr sz="1100"/>
            </a:lvl4pPr>
            <a:lvl5pPr marL="0" indent="0">
              <a:buNone/>
              <a:defRPr sz="1100"/>
            </a:lvl5pPr>
          </a:lstStyle>
          <a:p>
            <a:pPr lvl="0"/>
            <a:r>
              <a:rPr lang="en-US"/>
              <a:t>Edit Master text styles</a:t>
            </a:r>
          </a:p>
          <a:p>
            <a:pPr lvl="1"/>
            <a:r>
              <a:rPr lang="en-US"/>
              <a:t>Second level</a:t>
            </a:r>
          </a:p>
          <a:p>
            <a:pPr lvl="2"/>
            <a:r>
              <a:rPr lang="en-US"/>
              <a:t>Third level</a:t>
            </a:r>
          </a:p>
        </p:txBody>
      </p:sp>
      <p:sp>
        <p:nvSpPr>
          <p:cNvPr id="6" name="Title 6">
            <a:extLst>
              <a:ext uri="{FF2B5EF4-FFF2-40B4-BE49-F238E27FC236}">
                <a16:creationId xmlns:a16="http://schemas.microsoft.com/office/drawing/2014/main" id="{2899FBDC-634F-494E-8F1F-7E606439418D}"/>
              </a:ext>
            </a:extLst>
          </p:cNvPr>
          <p:cNvSpPr>
            <a:spLocks noGrp="1"/>
          </p:cNvSpPr>
          <p:nvPr>
            <p:ph type="title"/>
          </p:nvPr>
        </p:nvSpPr>
        <p:spPr>
          <a:xfrm>
            <a:off x="588263" y="457200"/>
            <a:ext cx="8241412" cy="553998"/>
          </a:xfrm>
        </p:spPr>
        <p:txBody>
          <a:bodyPr/>
          <a:lstStyle/>
          <a:p>
            <a:r>
              <a:rPr lang="en-US"/>
              <a:t>Click to edit Master title style</a:t>
            </a:r>
          </a:p>
        </p:txBody>
      </p:sp>
      <p:sp>
        <p:nvSpPr>
          <p:cNvPr id="8" name="Text Placeholder 2">
            <a:extLst>
              <a:ext uri="{FF2B5EF4-FFF2-40B4-BE49-F238E27FC236}">
                <a16:creationId xmlns:a16="http://schemas.microsoft.com/office/drawing/2014/main" id="{559F4DD6-B245-4647-A11A-23990508A2CA}"/>
              </a:ext>
            </a:extLst>
          </p:cNvPr>
          <p:cNvSpPr>
            <a:spLocks noGrp="1"/>
          </p:cNvSpPr>
          <p:nvPr>
            <p:ph type="body" sz="quarter" idx="11" hasCustomPrompt="1"/>
          </p:nvPr>
        </p:nvSpPr>
        <p:spPr>
          <a:xfrm>
            <a:off x="10010776" y="474595"/>
            <a:ext cx="1887538" cy="751552"/>
          </a:xfrm>
        </p:spPr>
        <p:txBody>
          <a:bodyPr wrap="square" lIns="91440" tIns="45720" rIns="91440" bIns="45720">
            <a:spAutoFit/>
          </a:bodyPr>
          <a:lstStyle>
            <a:lvl1pPr marL="0" indent="0">
              <a:spcBef>
                <a:spcPts val="0"/>
              </a:spcBef>
              <a:buNone/>
              <a:defRPr lang="en-US" sz="1400" dirty="0">
                <a:gradFill>
                  <a:gsLst>
                    <a:gs pos="1250">
                      <a:srgbClr val="1A1A1A"/>
                    </a:gs>
                    <a:gs pos="100000">
                      <a:srgbClr val="1A1A1A"/>
                    </a:gs>
                  </a:gsLst>
                  <a:lin ang="5400000" scaled="0"/>
                </a:gradFill>
                <a:latin typeface="+mj-lt"/>
              </a:defRPr>
            </a:lvl1pPr>
          </a:lstStyle>
          <a:p>
            <a:pPr marL="0" lvl="0"/>
            <a:r>
              <a:rPr lang="en-US"/>
              <a:t>Preview</a:t>
            </a:r>
          </a:p>
          <a:p>
            <a:pPr marL="0" lvl="0"/>
            <a:r>
              <a:rPr lang="en-US"/>
              <a:t>Release</a:t>
            </a:r>
          </a:p>
          <a:p>
            <a:pPr marL="0" lvl="0"/>
            <a:r>
              <a:rPr lang="en-US"/>
              <a:t>Date</a:t>
            </a:r>
          </a:p>
        </p:txBody>
      </p:sp>
    </p:spTree>
    <p:extLst>
      <p:ext uri="{BB962C8B-B14F-4D97-AF65-F5344CB8AC3E}">
        <p14:creationId xmlns:p14="http://schemas.microsoft.com/office/powerpoint/2010/main" val="16200357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4957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4603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6365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6491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110946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0489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551659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17673168"/>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595247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076219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17329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237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538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201630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5809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0681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032962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defTabSz="914016"/>
            <a:r>
              <a:rPr lang="en-US">
                <a:solidFill>
                  <a:srgbClr val="FFFFFF">
                    <a:lumMod val="65000"/>
                  </a:srgbClr>
                </a:solidFill>
              </a:rPr>
              <a:t>© Microsoft Corporation                                                                                  								                                Azure </a:t>
            </a:r>
          </a:p>
        </p:txBody>
      </p:sp>
    </p:spTree>
    <p:extLst>
      <p:ext uri="{BB962C8B-B14F-4D97-AF65-F5344CB8AC3E}">
        <p14:creationId xmlns:p14="http://schemas.microsoft.com/office/powerpoint/2010/main" val="95282532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8211500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030D5CD1-3DDD-495F-BE41-0AC40481809D}"/>
              </a:ext>
            </a:extLst>
          </p:cNvPr>
          <p:cNvSpPr>
            <a:spLocks noGrp="1"/>
          </p:cNvSpPr>
          <p:nvPr>
            <p:ph type="body" sz="quarter" idx="11"/>
          </p:nvPr>
        </p:nvSpPr>
        <p:spPr>
          <a:xfrm>
            <a:off x="28150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6" name="Text Placeholder 4">
            <a:extLst>
              <a:ext uri="{FF2B5EF4-FFF2-40B4-BE49-F238E27FC236}">
                <a16:creationId xmlns:a16="http://schemas.microsoft.com/office/drawing/2014/main" id="{DF43ACB6-B369-4578-9200-26694DB75A40}"/>
              </a:ext>
            </a:extLst>
          </p:cNvPr>
          <p:cNvSpPr>
            <a:spLocks noGrp="1"/>
          </p:cNvSpPr>
          <p:nvPr>
            <p:ph type="body" sz="quarter" idx="12"/>
          </p:nvPr>
        </p:nvSpPr>
        <p:spPr>
          <a:xfrm>
            <a:off x="261571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9602AF1F-3459-4B18-AB4E-EFCD0A724393}"/>
              </a:ext>
            </a:extLst>
          </p:cNvPr>
          <p:cNvSpPr>
            <a:spLocks noGrp="1"/>
          </p:cNvSpPr>
          <p:nvPr>
            <p:ph type="body" sz="quarter" idx="13"/>
          </p:nvPr>
        </p:nvSpPr>
        <p:spPr>
          <a:xfrm>
            <a:off x="4949915"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EF08950C-6DE8-4C00-B295-6581ECC340D6}"/>
              </a:ext>
            </a:extLst>
          </p:cNvPr>
          <p:cNvSpPr>
            <a:spLocks noGrp="1"/>
          </p:cNvSpPr>
          <p:nvPr>
            <p:ph type="body" sz="quarter" idx="14"/>
          </p:nvPr>
        </p:nvSpPr>
        <p:spPr>
          <a:xfrm>
            <a:off x="281505"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9" name="Text Placeholder 4">
            <a:extLst>
              <a:ext uri="{FF2B5EF4-FFF2-40B4-BE49-F238E27FC236}">
                <a16:creationId xmlns:a16="http://schemas.microsoft.com/office/drawing/2014/main" id="{6D624B7C-7ABB-44CA-BF48-65CA0629A5A4}"/>
              </a:ext>
            </a:extLst>
          </p:cNvPr>
          <p:cNvSpPr>
            <a:spLocks noGrp="1"/>
          </p:cNvSpPr>
          <p:nvPr>
            <p:ph type="body" sz="quarter" idx="15"/>
          </p:nvPr>
        </p:nvSpPr>
        <p:spPr>
          <a:xfrm>
            <a:off x="2683868"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0" name="Text Placeholder 4">
            <a:extLst>
              <a:ext uri="{FF2B5EF4-FFF2-40B4-BE49-F238E27FC236}">
                <a16:creationId xmlns:a16="http://schemas.microsoft.com/office/drawing/2014/main" id="{E9575C75-3C17-43C3-84AF-A93B42395B8F}"/>
              </a:ext>
            </a:extLst>
          </p:cNvPr>
          <p:cNvSpPr>
            <a:spLocks noGrp="1"/>
          </p:cNvSpPr>
          <p:nvPr>
            <p:ph type="body" sz="quarter" idx="16"/>
          </p:nvPr>
        </p:nvSpPr>
        <p:spPr>
          <a:xfrm>
            <a:off x="5086231"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424D8784-5ED4-473A-BDCF-4677B366ED22}"/>
              </a:ext>
            </a:extLst>
          </p:cNvPr>
          <p:cNvSpPr>
            <a:spLocks noGrp="1"/>
          </p:cNvSpPr>
          <p:nvPr>
            <p:ph type="body" sz="quarter" idx="17"/>
          </p:nvPr>
        </p:nvSpPr>
        <p:spPr>
          <a:xfrm>
            <a:off x="7284120"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2" name="Text Placeholder 4">
            <a:extLst>
              <a:ext uri="{FF2B5EF4-FFF2-40B4-BE49-F238E27FC236}">
                <a16:creationId xmlns:a16="http://schemas.microsoft.com/office/drawing/2014/main" id="{D11BF767-268A-4894-B84C-3EF7D7AB30E1}"/>
              </a:ext>
            </a:extLst>
          </p:cNvPr>
          <p:cNvSpPr>
            <a:spLocks noGrp="1"/>
          </p:cNvSpPr>
          <p:nvPr>
            <p:ph type="body" sz="quarter" idx="18"/>
          </p:nvPr>
        </p:nvSpPr>
        <p:spPr>
          <a:xfrm>
            <a:off x="7488594"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
        <p:nvSpPr>
          <p:cNvPr id="13" name="Text Placeholder 3">
            <a:extLst>
              <a:ext uri="{FF2B5EF4-FFF2-40B4-BE49-F238E27FC236}">
                <a16:creationId xmlns:a16="http://schemas.microsoft.com/office/drawing/2014/main" id="{1D32C240-CCEA-40E3-9681-936002399AEB}"/>
              </a:ext>
            </a:extLst>
          </p:cNvPr>
          <p:cNvSpPr>
            <a:spLocks noGrp="1"/>
          </p:cNvSpPr>
          <p:nvPr>
            <p:ph type="body" sz="quarter" idx="10"/>
          </p:nvPr>
        </p:nvSpPr>
        <p:spPr>
          <a:xfrm>
            <a:off x="588964" y="1011238"/>
            <a:ext cx="11521440" cy="307777"/>
          </a:xfrm>
        </p:spPr>
        <p:txBody>
          <a:bodyPr vert="horz" wrap="square" lIns="0" tIns="0" rIns="0" bIns="0" rtlCol="0">
            <a:spAutoFit/>
          </a:bodyPr>
          <a:lstStyle>
            <a:lvl1pPr>
              <a:defRPr lang="en-US" sz="2000" dirty="0">
                <a:solidFill>
                  <a:schemeClr val="tx1">
                    <a:lumMod val="85000"/>
                    <a:lumOff val="15000"/>
                  </a:schemeClr>
                </a:solidFill>
              </a:defRPr>
            </a:lvl1pPr>
          </a:lstStyle>
          <a:p>
            <a:pPr marL="0" lvl="0" indent="0">
              <a:buNone/>
            </a:pPr>
            <a:r>
              <a:rPr lang="en-US"/>
              <a:t>Click to edit Master text styles</a:t>
            </a:r>
          </a:p>
        </p:txBody>
      </p:sp>
      <p:sp>
        <p:nvSpPr>
          <p:cNvPr id="14" name="Text Placeholder 4">
            <a:extLst>
              <a:ext uri="{FF2B5EF4-FFF2-40B4-BE49-F238E27FC236}">
                <a16:creationId xmlns:a16="http://schemas.microsoft.com/office/drawing/2014/main" id="{1FB4FCD8-3F8F-46AB-96DA-9DA7CA9AD9D2}"/>
              </a:ext>
            </a:extLst>
          </p:cNvPr>
          <p:cNvSpPr>
            <a:spLocks noGrp="1"/>
          </p:cNvSpPr>
          <p:nvPr>
            <p:ph type="body" sz="quarter" idx="19"/>
          </p:nvPr>
        </p:nvSpPr>
        <p:spPr>
          <a:xfrm>
            <a:off x="9618327" y="1857226"/>
            <a:ext cx="2194560" cy="855619"/>
          </a:xfrm>
        </p:spPr>
        <p:txBody>
          <a:bodyPr/>
          <a:lstStyle>
            <a:lvl1pPr marL="0" indent="0" algn="ctr">
              <a:buNone/>
              <a:defRPr sz="1400" b="1">
                <a:solidFill>
                  <a:srgbClr val="0078D4"/>
                </a:solidFill>
              </a:defRPr>
            </a:lvl1pPr>
            <a:lvl2pPr marL="0" indent="0" algn="ctr">
              <a:buNone/>
              <a:defRPr sz="1200">
                <a:solidFill>
                  <a:srgbClr val="0078D4"/>
                </a:solidFill>
              </a:defRPr>
            </a:lvl2pPr>
            <a:lvl3pPr marL="0" indent="0" algn="ctr">
              <a:buNone/>
              <a:defRPr sz="1050">
                <a:solidFill>
                  <a:srgbClr val="0078D4"/>
                </a:solidFill>
              </a:defRPr>
            </a:lvl3pPr>
            <a:lvl4pPr marL="0" indent="0" algn="ctr">
              <a:buNone/>
              <a:defRPr sz="1200">
                <a:solidFill>
                  <a:srgbClr val="0078D4"/>
                </a:solidFill>
              </a:defRPr>
            </a:lvl4pPr>
            <a:lvl5pPr marL="0" indent="0" algn="ctr">
              <a:buNone/>
              <a:defRPr sz="1200">
                <a:solidFill>
                  <a:srgbClr val="0078D4"/>
                </a:solidFill>
              </a:defRPr>
            </a:lvl5pPr>
          </a:lstStyle>
          <a:p>
            <a:pPr lvl="0"/>
            <a:r>
              <a:rPr lang="en-US"/>
              <a:t>Click to 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D3C85003-9D1D-41A4-9EED-DECBC82ABAC6}"/>
              </a:ext>
            </a:extLst>
          </p:cNvPr>
          <p:cNvSpPr>
            <a:spLocks noGrp="1"/>
          </p:cNvSpPr>
          <p:nvPr>
            <p:ph type="body" sz="quarter" idx="20"/>
          </p:nvPr>
        </p:nvSpPr>
        <p:spPr>
          <a:xfrm>
            <a:off x="9890956" y="4544783"/>
            <a:ext cx="2194560" cy="492443"/>
          </a:xfrm>
        </p:spPr>
        <p:txBody>
          <a:bodyPr/>
          <a:lstStyle>
            <a:lvl1pPr marL="0" indent="0" algn="ctr">
              <a:spcAft>
                <a:spcPts val="600"/>
              </a:spcAft>
              <a:buNone/>
              <a:defRPr sz="1600"/>
            </a:lvl1pPr>
            <a:lvl2pPr marL="0" indent="0" algn="ctr">
              <a:spcAft>
                <a:spcPts val="600"/>
              </a:spcAft>
              <a:buNone/>
              <a:defRPr sz="1200"/>
            </a:lvl2pPr>
            <a:lvl3pPr marL="0" indent="0" algn="ctr">
              <a:spcAft>
                <a:spcPts val="600"/>
              </a:spcAft>
              <a:buNone/>
              <a:defRPr sz="1050"/>
            </a:lvl3pPr>
            <a:lvl4pPr marL="0" indent="0" algn="ctr">
              <a:spcAft>
                <a:spcPts val="600"/>
              </a:spcAft>
              <a:buNone/>
              <a:defRPr sz="1000"/>
            </a:lvl4pPr>
            <a:lvl5pPr marL="0" indent="0" algn="ctr">
              <a:spcAft>
                <a:spcPts val="600"/>
              </a:spcAft>
              <a:buNone/>
              <a:defRPr sz="1000"/>
            </a:lvl5pPr>
          </a:lstStyle>
          <a:p>
            <a:pPr lvl="0"/>
            <a:r>
              <a:rPr lang="en-US"/>
              <a:t>Click to edit Master text styles</a:t>
            </a:r>
          </a:p>
        </p:txBody>
      </p:sp>
    </p:spTree>
    <p:extLst>
      <p:ext uri="{BB962C8B-B14F-4D97-AF65-F5344CB8AC3E}">
        <p14:creationId xmlns:p14="http://schemas.microsoft.com/office/powerpoint/2010/main" val="4255164890"/>
      </p:ext>
    </p:extLst>
  </p:cSld>
  <p:clrMapOvr>
    <a:masterClrMapping/>
  </p:clrMapOvr>
  <p:transition>
    <p:fade/>
  </p:transition>
  <p:hf sldNum="0"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39058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718911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4201161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152849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95934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836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39137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5239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7703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38808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26861577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572226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164828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415128603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9809022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6112768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8383588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525877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51160253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674068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36551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19300600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5607394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2082564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91538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618047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47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76879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393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0963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28845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16555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1086506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760971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6084" cy="292608"/>
          </a:xfrm>
          <a:prstGeom prst="rect">
            <a:avLst/>
          </a:prstGeom>
        </p:spPr>
      </p:pic>
      <p:sp>
        <p:nvSpPr>
          <p:cNvPr id="9" name="Title 1"/>
          <p:cNvSpPr>
            <a:spLocks noGrp="1"/>
          </p:cNvSpPr>
          <p:nvPr>
            <p:ph type="title" hasCustomPrompt="1"/>
          </p:nvPr>
        </p:nvSpPr>
        <p:spPr>
          <a:xfrm>
            <a:off x="584048" y="2979778"/>
            <a:ext cx="9141619"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048" y="3962401"/>
            <a:ext cx="9141619"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370644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2">
          <p15:clr>
            <a:srgbClr val="5ACBF0"/>
          </p15:clr>
        </p15:guide>
        <p15:guide id="4" orient="horz" pos="2118">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273851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887">
          <p15:clr>
            <a:srgbClr val="5ACBF0"/>
          </p15:clr>
        </p15:guide>
        <p15:guide id="4" orient="horz" pos="124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1117538"/>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5505" y="1435100"/>
            <a:ext cx="5210723"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628821"/>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47">
          <p15:clr>
            <a:srgbClr val="5ACBF0"/>
          </p15:clr>
        </p15:guide>
        <p15:guide id="3" orient="horz" pos="886">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048"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8250" y="1437481"/>
            <a:ext cx="5210723"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01030"/>
      </p:ext>
    </p:extLst>
  </p:cSld>
  <p:clrMapOvr>
    <a:masterClrMapping/>
  </p:clrMapOvr>
  <p:transition>
    <p:fade/>
  </p:transition>
  <p:extLst>
    <p:ext uri="{DCECCB84-F9BA-43D5-87BE-67443E8EF086}">
      <p15:sldGuideLst xmlns:p15="http://schemas.microsoft.com/office/powerpoint/2012/main">
        <p15:guide id="1" orient="horz" pos="282">
          <p15:clr>
            <a:srgbClr val="5ACBF0"/>
          </p15:clr>
        </p15:guide>
        <p15:guide id="2" orient="horz" pos="1251">
          <p15:clr>
            <a:srgbClr val="5ACBF0"/>
          </p15:clr>
        </p15:guide>
        <p15:guide id="3" orient="horz" pos="88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8972313"/>
      </p:ext>
    </p:extLst>
  </p:cSld>
  <p:clrMapOvr>
    <a:masterClrMapping/>
  </p:clrMapOvr>
  <p:transition>
    <p:fade/>
  </p:transition>
  <p:extLst>
    <p:ext uri="{DCECCB84-F9BA-43D5-87BE-67443E8EF086}">
      <p15:sldGuideLst xmlns:p15="http://schemas.microsoft.com/office/powerpoint/2012/main">
        <p15:guide id="3" orient="horz" pos="882">
          <p15:clr>
            <a:srgbClr val="5ACBF0"/>
          </p15:clr>
        </p15:guide>
        <p15:guide id="4" orient="horz" pos="1251">
          <p15:clr>
            <a:srgbClr val="5ACBF0"/>
          </p15:clr>
        </p15:guide>
        <p15:guide id="5" orient="horz" pos="28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02759487"/>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048" y="457200"/>
            <a:ext cx="5506985"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35310582"/>
      </p:ext>
    </p:extLst>
  </p:cSld>
  <p:clrMapOvr>
    <a:masterClrMapping/>
  </p:clrMapOvr>
  <p:transition>
    <p:fade/>
  </p:transition>
  <p:extLst>
    <p:ext uri="{DCECCB84-F9BA-43D5-87BE-67443E8EF086}">
      <p15:sldGuideLst xmlns:p15="http://schemas.microsoft.com/office/powerpoint/2012/main">
        <p15:guide id="6" pos="763">
          <p15:clr>
            <a:srgbClr val="A4A3A4"/>
          </p15:clr>
        </p15:guide>
        <p15:guide id="7" pos="943">
          <p15:clr>
            <a:srgbClr val="A4A3A4"/>
          </p15:clr>
        </p15:guide>
        <p15:guide id="8" pos="1346">
          <p15:clr>
            <a:srgbClr val="A4A3A4"/>
          </p15:clr>
        </p15:guide>
        <p15:guide id="9" pos="1525">
          <p15:clr>
            <a:srgbClr val="A4A3A4"/>
          </p15:clr>
        </p15:guide>
        <p15:guide id="10" pos="1929">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3">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1">
          <p15:clr>
            <a:srgbClr val="A4A3A4"/>
          </p15:clr>
        </p15:guide>
        <p15:guide id="24" pos="6003">
          <p15:clr>
            <a:srgbClr val="A4A3A4"/>
          </p15:clr>
        </p15:guide>
        <p15:guide id="25" pos="6184">
          <p15:clr>
            <a:srgbClr val="A4A3A4"/>
          </p15:clr>
        </p15:guide>
        <p15:guide id="26" pos="6585">
          <p15:clr>
            <a:srgbClr val="A4A3A4"/>
          </p15:clr>
        </p15:guide>
        <p15:guide id="27" pos="6765">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025650"/>
            <a:ext cx="4160897" cy="1107996"/>
          </a:xfrm>
        </p:spPr>
        <p:txBody>
          <a:bodyPr wrap="square" rIns="0" anchor="b">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048" y="3535542"/>
            <a:ext cx="4161341"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1724813"/>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6" orient="horz" pos="886">
          <p15:clr>
            <a:srgbClr val="5ACBF0"/>
          </p15:clr>
        </p15:guide>
        <p15:guide id="7" orient="horz" pos="1251">
          <p15:clr>
            <a:srgbClr val="5ACBF0"/>
          </p15:clr>
        </p15:guide>
        <p15:guide id="8" orient="horz" pos="2183">
          <p15:clr>
            <a:srgbClr val="5ACBF0"/>
          </p15:clr>
        </p15:guide>
        <p15:guide id="10" pos="3656">
          <p15:clr>
            <a:srgbClr val="C35EA4"/>
          </p15:clr>
        </p15:guide>
        <p15:guide id="11" pos="2934">
          <p15:clr>
            <a:srgbClr val="5ACBF0"/>
          </p15:clr>
        </p15:guide>
        <p15:guide id="12" pos="347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3873" y="2875002"/>
            <a:ext cx="4160897" cy="1107996"/>
          </a:xfrm>
        </p:spPr>
        <p:txBody>
          <a:bodyPr wrap="square" rIns="0" anchor="ctr" anchorCtr="0">
            <a:spAutoFit/>
          </a:bodyPr>
          <a:lstStyle>
            <a:lvl1pPr>
              <a:lnSpc>
                <a:spcPct val="100000"/>
              </a:lnSpc>
              <a:defRPr sz="3599"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6988424"/>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5" orient="horz" pos="2118">
          <p15:clr>
            <a:srgbClr val="FBAE40"/>
          </p15:clr>
        </p15:guide>
        <p15:guide id="6" pos="2932">
          <p15:clr>
            <a:srgbClr val="5ACBF0"/>
          </p15:clr>
        </p15:guide>
        <p15:guide id="7" pos="3655">
          <p15:clr>
            <a:srgbClr val="C35EA4"/>
          </p15:clr>
        </p15:guide>
        <p15:guide id="8" pos="3474">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48" y="2981637"/>
            <a:ext cx="4159437"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2611" y="0"/>
            <a:ext cx="6856214"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75209932"/>
      </p:ext>
    </p:extLst>
  </p:cSld>
  <p:clrMapOvr>
    <a:masterClrMapping/>
  </p:clrMapOvr>
  <p:transition>
    <p:fade/>
  </p:transition>
  <p:extLst>
    <p:ext uri="{DCECCB84-F9BA-43D5-87BE-67443E8EF086}">
      <p15:sldGuideLst xmlns:p15="http://schemas.microsoft.com/office/powerpoint/2012/main">
        <p15:guide id="2" pos="3294">
          <p15:clr>
            <a:srgbClr val="FBAE40"/>
          </p15:clr>
        </p15:guide>
        <p15:guide id="3" orient="horz" pos="1840">
          <p15:clr>
            <a:srgbClr val="5ACBF0"/>
          </p15:clr>
        </p15:guide>
        <p15:guide id="4" pos="3658">
          <p15:clr>
            <a:srgbClr val="C35EA4"/>
          </p15:clr>
        </p15:guide>
        <p15:guide id="5" pos="2934">
          <p15:clr>
            <a:srgbClr val="5ACBF0"/>
          </p15:clr>
        </p15:guide>
        <p15:guide id="6" pos="3477">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0352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3223"/>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063" y="3977320"/>
            <a:ext cx="9141619" cy="307777"/>
          </a:xfrm>
          <a:noFill/>
        </p:spPr>
        <p:txBody>
          <a:bodyPr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478119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180741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7846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1">
          <p15:clr>
            <a:srgbClr val="5ACBF0"/>
          </p15:clr>
        </p15:guide>
        <p15:guide id="3" orient="horz" pos="1877">
          <p15:clr>
            <a:srgbClr val="5ACBF0"/>
          </p15:clr>
        </p15:guide>
        <p15:guide id="4" orient="horz" pos="245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1745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07">
          <p15:clr>
            <a:srgbClr val="5ACBF0"/>
          </p15:clr>
        </p15:guide>
        <p15:guide id="3" orient="horz" pos="1874">
          <p15:clr>
            <a:srgbClr val="5ACBF0"/>
          </p15:clr>
        </p15:guide>
        <p15:guide id="4" orient="horz" pos="24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063" y="3035808"/>
            <a:ext cx="9141619" cy="498598"/>
          </a:xfrm>
          <a:noFill/>
        </p:spPr>
        <p:txBody>
          <a:bodyPr lIns="0" tIns="0" rIns="0" bIns="0" anchor="b" anchorCtr="0">
            <a:spAutoFit/>
          </a:bodyPr>
          <a:lstStyle>
            <a:lvl1pPr algn="l" defTabSz="932462" rtl="0" eaLnBrk="1" latinLnBrk="0" hangingPunct="1">
              <a:lnSpc>
                <a:spcPct val="90000"/>
              </a:lnSpc>
              <a:spcBef>
                <a:spcPct val="0"/>
              </a:spcBef>
              <a:buNone/>
              <a:defRPr lang="en-US" sz="3599"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83486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18">
          <p15:clr>
            <a:srgbClr val="FBAE40"/>
          </p15:clr>
        </p15:guide>
        <p15:guide id="2" pos="6015">
          <p15:clr>
            <a:srgbClr val="5ACBF0"/>
          </p15:clr>
        </p15:guide>
        <p15:guide id="3" orient="horz" pos="1873">
          <p15:clr>
            <a:srgbClr val="5ACBF0"/>
          </p15:clr>
        </p15:guide>
        <p15:guide id="4" orient="horz" pos="24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269176"/>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6">
          <p15:clr>
            <a:srgbClr val="5ACBF0"/>
          </p15:clr>
        </p15:guide>
        <p15:guide id="3" orient="horz" pos="282">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35337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1247">
          <p15:clr>
            <a:srgbClr val="5ACBF0"/>
          </p15:clr>
        </p15:guide>
        <p15:guide id="3" orient="horz" pos="28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526763"/>
      </p:ext>
    </p:extLst>
  </p:cSld>
  <p:clrMapOvr>
    <a:masterClrMapping/>
  </p:clrMapOvr>
  <p:transition>
    <p:fade/>
  </p:transition>
  <p:extLst>
    <p:ext uri="{DCECCB84-F9BA-43D5-87BE-67443E8EF086}">
      <p15:sldGuideLst xmlns:p15="http://schemas.microsoft.com/office/powerpoint/2012/main">
        <p15:guide id="1" orient="horz" pos="1247">
          <p15:clr>
            <a:srgbClr val="5ACBF0"/>
          </p15:clr>
        </p15:guide>
        <p15:guide id="2" orient="horz" pos="887">
          <p15:clr>
            <a:srgbClr val="5ACBF0"/>
          </p15:clr>
        </p15:guide>
        <p15:guide id="3" orient="horz" pos="28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048" y="6161316"/>
            <a:ext cx="4480957"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01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black">
          <a:xfrm>
            <a:off x="584048" y="585788"/>
            <a:ext cx="1365889" cy="292608"/>
          </a:xfrm>
          <a:prstGeom prst="rect">
            <a:avLst/>
          </a:prstGeom>
        </p:spPr>
      </p:pic>
    </p:spTree>
    <p:extLst>
      <p:ext uri="{BB962C8B-B14F-4D97-AF65-F5344CB8AC3E}">
        <p14:creationId xmlns:p14="http://schemas.microsoft.com/office/powerpoint/2010/main" val="1274498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82272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344899518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1115829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88534-99B0-4843-8DB3-2A697D69C6E2}"/>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FE58490-42AA-4D07-AD70-FBD2049DD25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A2DBA717-C87B-4F55-9FED-65B7891D7601}"/>
              </a:ext>
            </a:extLst>
          </p:cNvPr>
          <p:cNvSpPr>
            <a:spLocks noGrp="1"/>
          </p:cNvSpPr>
          <p:nvPr>
            <p:ph type="dt" sz="half" idx="10"/>
          </p:nvPr>
        </p:nvSpPr>
        <p:spPr/>
        <p:txBody>
          <a:bodyPr/>
          <a:lstStyle/>
          <a:p>
            <a:fld id="{37259981-0E9A-48C4-81A0-B5E5B74E12F6}" type="datetimeFigureOut">
              <a:rPr lang="en-AU" smtClean="0"/>
              <a:t>1/02/2020</a:t>
            </a:fld>
            <a:endParaRPr lang="en-AU"/>
          </a:p>
        </p:txBody>
      </p:sp>
      <p:sp>
        <p:nvSpPr>
          <p:cNvPr id="5" name="Footer Placeholder 4">
            <a:extLst>
              <a:ext uri="{FF2B5EF4-FFF2-40B4-BE49-F238E27FC236}">
                <a16:creationId xmlns:a16="http://schemas.microsoft.com/office/drawing/2014/main" id="{518DB81A-C8BA-413B-BD02-77A2DE9A1C3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65DF57B-86D8-4615-A57A-A0894651F344}"/>
              </a:ext>
            </a:extLst>
          </p:cNvPr>
          <p:cNvSpPr>
            <a:spLocks noGrp="1"/>
          </p:cNvSpPr>
          <p:nvPr>
            <p:ph type="sldNum" sz="quarter" idx="12"/>
          </p:nvPr>
        </p:nvSpPr>
        <p:spPr/>
        <p:txBody>
          <a:bodyPr/>
          <a:lstStyle/>
          <a:p>
            <a:fld id="{C13E8D44-495B-4C10-9E49-3C7D229AA5AE}" type="slidenum">
              <a:rPr lang="en-AU" smtClean="0"/>
              <a:t>‹#›</a:t>
            </a:fld>
            <a:endParaRPr lang="en-AU"/>
          </a:p>
        </p:txBody>
      </p:sp>
    </p:spTree>
    <p:extLst>
      <p:ext uri="{BB962C8B-B14F-4D97-AF65-F5344CB8AC3E}">
        <p14:creationId xmlns:p14="http://schemas.microsoft.com/office/powerpoint/2010/main" val="273719390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34731262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599440" y="2913305"/>
            <a:ext cx="2792541" cy="1408297"/>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5958586" y="-1"/>
            <a:ext cx="6233414" cy="6858001"/>
          </a:xfrm>
          <a:prstGeom prst="rect">
            <a:avLst/>
          </a:prstGeom>
        </p:spPr>
      </p:pic>
    </p:spTree>
    <p:extLst>
      <p:ext uri="{BB962C8B-B14F-4D97-AF65-F5344CB8AC3E}">
        <p14:creationId xmlns:p14="http://schemas.microsoft.com/office/powerpoint/2010/main" val="2295937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Box 5">
            <a:extLst>
              <a:ext uri="{FF2B5EF4-FFF2-40B4-BE49-F238E27FC236}">
                <a16:creationId xmlns:a16="http://schemas.microsoft.com/office/drawing/2014/main" id="{55172CF2-8949-41D2-A849-0D7A7B2175D6}"/>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8" name="Text Placeholder 16">
            <a:extLst>
              <a:ext uri="{FF2B5EF4-FFF2-40B4-BE49-F238E27FC236}">
                <a16:creationId xmlns:a16="http://schemas.microsoft.com/office/drawing/2014/main" id="{8C8FE31B-78EE-49BB-83BA-C27F0105694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27165181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Box 6">
            <a:extLst>
              <a:ext uri="{FF2B5EF4-FFF2-40B4-BE49-F238E27FC236}">
                <a16:creationId xmlns:a16="http://schemas.microsoft.com/office/drawing/2014/main" id="{523C46B0-B5A4-4CF0-8CF6-AEFC88BC846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64638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67AFE834-965D-46BB-AD35-6485534E837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262616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6DD86A3-370B-4B16-8C94-A5F62AE9207E}"/>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041567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C08635B-C0DD-495F-B861-310107245327}"/>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65716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CBF562D2-4F8F-4373-A436-F26727DE808A}"/>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41935173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3" name="TextBox 2">
            <a:extLst>
              <a:ext uri="{FF2B5EF4-FFF2-40B4-BE49-F238E27FC236}">
                <a16:creationId xmlns:a16="http://schemas.microsoft.com/office/drawing/2014/main" id="{918F250C-1973-44C9-969A-F234C50A6682}"/>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35502143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5483FF-8A1C-4A5D-8C77-461D48701F3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A3DAB50B-5EC8-4B34-AC71-D14D9E2A960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3139679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TextBox 4">
            <a:extLst>
              <a:ext uri="{FF2B5EF4-FFF2-40B4-BE49-F238E27FC236}">
                <a16:creationId xmlns:a16="http://schemas.microsoft.com/office/drawing/2014/main" id="{BBC474B0-6F8A-4527-A5FC-DE370B59C943}"/>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94CFD0E0-1625-4117-8F11-2251437741C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12B0A8A0-01D8-444A-B0DE-A28AE7708E1D}"/>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25786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TextBox 4">
            <a:extLst>
              <a:ext uri="{FF2B5EF4-FFF2-40B4-BE49-F238E27FC236}">
                <a16:creationId xmlns:a16="http://schemas.microsoft.com/office/drawing/2014/main" id="{60C38699-A815-46DF-8683-AD9D70C457F0}"/>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60115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image" Target="../media/image5.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image" Target="../media/image8.emf"/><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theme" Target="../theme/theme3.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16.emf"/><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theme" Target="../theme/theme4.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26" Type="http://schemas.openxmlformats.org/officeDocument/2006/relationships/slideLayout" Target="../slideLayouts/slideLayout114.xml"/><Relationship Id="rId3" Type="http://schemas.openxmlformats.org/officeDocument/2006/relationships/slideLayout" Target="../slideLayouts/slideLayout91.xml"/><Relationship Id="rId21" Type="http://schemas.openxmlformats.org/officeDocument/2006/relationships/slideLayout" Target="../slideLayouts/slideLayout109.xml"/><Relationship Id="rId34" Type="http://schemas.openxmlformats.org/officeDocument/2006/relationships/slideLayout" Target="../slideLayouts/slideLayout122.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5" Type="http://schemas.openxmlformats.org/officeDocument/2006/relationships/slideLayout" Target="../slideLayouts/slideLayout113.xml"/><Relationship Id="rId33" Type="http://schemas.openxmlformats.org/officeDocument/2006/relationships/slideLayout" Target="../slideLayouts/slideLayout121.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20" Type="http://schemas.openxmlformats.org/officeDocument/2006/relationships/slideLayout" Target="../slideLayouts/slideLayout108.xml"/><Relationship Id="rId29" Type="http://schemas.openxmlformats.org/officeDocument/2006/relationships/slideLayout" Target="../slideLayouts/slideLayout117.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24" Type="http://schemas.openxmlformats.org/officeDocument/2006/relationships/slideLayout" Target="../slideLayouts/slideLayout112.xml"/><Relationship Id="rId32" Type="http://schemas.openxmlformats.org/officeDocument/2006/relationships/slideLayout" Target="../slideLayouts/slideLayout120.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23" Type="http://schemas.openxmlformats.org/officeDocument/2006/relationships/slideLayout" Target="../slideLayouts/slideLayout111.xml"/><Relationship Id="rId28" Type="http://schemas.openxmlformats.org/officeDocument/2006/relationships/slideLayout" Target="../slideLayouts/slideLayout116.xml"/><Relationship Id="rId36" Type="http://schemas.openxmlformats.org/officeDocument/2006/relationships/image" Target="../media/image8.emf"/><Relationship Id="rId10" Type="http://schemas.openxmlformats.org/officeDocument/2006/relationships/slideLayout" Target="../slideLayouts/slideLayout98.xml"/><Relationship Id="rId19" Type="http://schemas.openxmlformats.org/officeDocument/2006/relationships/slideLayout" Target="../slideLayouts/slideLayout107.xml"/><Relationship Id="rId31" Type="http://schemas.openxmlformats.org/officeDocument/2006/relationships/slideLayout" Target="../slideLayouts/slideLayout119.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 Id="rId22" Type="http://schemas.openxmlformats.org/officeDocument/2006/relationships/slideLayout" Target="../slideLayouts/slideLayout110.xml"/><Relationship Id="rId27" Type="http://schemas.openxmlformats.org/officeDocument/2006/relationships/slideLayout" Target="../slideLayouts/slideLayout115.xml"/><Relationship Id="rId30" Type="http://schemas.openxmlformats.org/officeDocument/2006/relationships/slideLayout" Target="../slideLayouts/slideLayout118.xml"/><Relationship Id="rId35" Type="http://schemas.openxmlformats.org/officeDocument/2006/relationships/theme" Target="../theme/theme5.xml"/><Relationship Id="rId8" Type="http://schemas.openxmlformats.org/officeDocument/2006/relationships/slideLayout" Target="../slideLayouts/slideLayout9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theme" Target="../theme/theme6.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5" r:id="rId5"/>
    <p:sldLayoutId id="2147483686" r:id="rId6"/>
    <p:sldLayoutId id="2147483687" r:id="rId7"/>
    <p:sldLayoutId id="2147483688" r:id="rId8"/>
    <p:sldLayoutId id="2147483689" r:id="rId9"/>
    <p:sldLayoutId id="2147483690" r:id="rId10"/>
    <p:sldLayoutId id="2147483692" r:id="rId11"/>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3356721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algn="ctr" defTabSz="932192" rtl="0" eaLnBrk="1" fontAlgn="base" latinLnBrk="0" hangingPunct="1">
              <a:lnSpc>
                <a:spcPct val="90000"/>
              </a:lnSpc>
              <a:spcBef>
                <a:spcPct val="0"/>
              </a:spcBef>
              <a:spcAft>
                <a:spcPct val="0"/>
              </a:spcAft>
              <a:buClrTx/>
              <a:buSzTx/>
              <a:buFontTx/>
              <a:buNone/>
              <a:tabLst/>
              <a:defRPr/>
            </a:pPr>
            <a:endParaRPr kumimoji="0" lang="en-US" sz="2399"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28443246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Lst>
  <p:transition>
    <p:fade/>
  </p:transition>
  <p:hf sldNum="0" hdr="0" ftr="0" dt="0"/>
  <p:txStyles>
    <p:titleStyle>
      <a:lvl1pPr algn="l" defTabSz="932462" rtl="0" eaLnBrk="1" latinLnBrk="0" hangingPunct="1">
        <a:lnSpc>
          <a:spcPct val="100000"/>
        </a:lnSpc>
        <a:spcBef>
          <a:spcPct val="0"/>
        </a:spcBef>
        <a:buNone/>
        <a:defRPr lang="en-US" sz="3599"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0">
          <p15:clr>
            <a:srgbClr val="C35EA4"/>
          </p15:clr>
        </p15:guide>
        <p15:guide id="26" orient="horz" pos="3964">
          <p15:clr>
            <a:srgbClr val="C35EA4"/>
          </p15:clr>
        </p15:guide>
        <p15:guide id="27" orient="horz" pos="168">
          <p15:clr>
            <a:srgbClr val="A4A3A4"/>
          </p15:clr>
        </p15:guide>
        <p15:guide id="28" pos="168">
          <p15:clr>
            <a:srgbClr val="A4A3A4"/>
          </p15:clr>
        </p15:guide>
        <p15:guide id="29" orient="horz" pos="4152">
          <p15:clr>
            <a:srgbClr val="A4A3A4"/>
          </p15:clr>
        </p15:guide>
        <p15:guide id="30" pos="7512">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473930557"/>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54351165"/>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Lst>
  <p:transition>
    <p:fade/>
  </p:transition>
  <p:hf sldNum="0" hdr="0" ftr="0" dt="0"/>
  <p:txStyles>
    <p:titleStyle>
      <a:lvl1pPr algn="l" defTabSz="932384"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sv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5.xml"/><Relationship Id="rId4" Type="http://schemas.openxmlformats.org/officeDocument/2006/relationships/image" Target="../media/image48.sv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sftguestap.partners.extranet.microsoft.com/guest/msfteventlogin.php?browser=1" TargetMode="Externa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hyperlink" Target="http://bit.ly/2PCgAHC" TargetMode="External"/><Relationship Id="rId2" Type="http://schemas.openxmlformats.org/officeDocument/2006/relationships/notesSlide" Target="../notesSlides/notesSlide2.xml"/><Relationship Id="rId1" Type="http://schemas.openxmlformats.org/officeDocument/2006/relationships/slideLayout" Target="../slideLayouts/slideLayout33.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197546"/>
            <a:ext cx="11584795" cy="515525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Abstract</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This whiteboard design session will guide us through designing an end-to-end solution for e-commerce that is based on Azure App Services, Azure Active Directory, and Azure Serverless. We must ensure the solution is PCI-compliant, and that appropriate security measures are put into place for both on-premises and public access scenarios. </a:t>
            </a:r>
          </a:p>
          <a:p>
            <a:pPr>
              <a:lnSpc>
                <a:spcPct val="90000"/>
              </a:lnSpc>
              <a:spcAft>
                <a:spcPts val="600"/>
              </a:spcAft>
            </a:pPr>
            <a:endParaRPr lang="en-US" sz="2400" dirty="0"/>
          </a:p>
          <a:p>
            <a:pPr>
              <a:lnSpc>
                <a:spcPct val="90000"/>
              </a:lnSpc>
              <a:spcAft>
                <a:spcPts val="600"/>
              </a:spcAft>
            </a:pPr>
            <a:r>
              <a:rPr lang="en-US" sz="3600" dirty="0">
                <a:latin typeface="+mj-lt"/>
              </a:rPr>
              <a:t>Learning objectives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Deploying and configuring Azure Web Apps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Configuring web apps for authentication with Azure AD and Azure AD B2C</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Instrumenting and load-testing applications with App Insights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Automating back-end services using Azure Functions and Logic Apps</a:t>
            </a:r>
          </a:p>
        </p:txBody>
      </p:sp>
    </p:spTree>
    <p:extLst>
      <p:ext uri="{BB962C8B-B14F-4D97-AF65-F5344CB8AC3E}">
        <p14:creationId xmlns:p14="http://schemas.microsoft.com/office/powerpoint/2010/main" val="25778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Event Housekeeping </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3693319"/>
          </a:xfrm>
        </p:spPr>
        <p:txBody>
          <a:bodyPr/>
          <a:lstStyle/>
          <a:p>
            <a:pPr marL="514350" indent="-514350">
              <a:buFont typeface="Arial" panose="020B0604020202020204" pitchFamily="34" charset="0"/>
              <a:buChar char="•"/>
            </a:pPr>
            <a:r>
              <a:rPr lang="en-US" sz="2000" dirty="0"/>
              <a:t>Please turn your phones to silent </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Bathrooms are located down the hall</a:t>
            </a:r>
          </a:p>
          <a:p>
            <a:endParaRPr lang="en-US" sz="2000" dirty="0"/>
          </a:p>
          <a:p>
            <a:pPr marL="514350" indent="-514350">
              <a:buFont typeface="Arial" panose="020B0604020202020204" pitchFamily="34" charset="0"/>
              <a:buChar char="•"/>
            </a:pPr>
            <a:r>
              <a:rPr lang="en-US" sz="2000" dirty="0"/>
              <a:t>Food is provided for Morning Tea, Lunch, Afternoon Tea </a:t>
            </a:r>
            <a:br>
              <a:rPr lang="en-US" sz="2000" dirty="0"/>
            </a:br>
            <a:r>
              <a:rPr lang="en-US" sz="2000" dirty="0"/>
              <a:t>(Dietary requirements have been catered for, please respect the needs of these people)</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be mindful that you are in an office environment and respect those who are working nearby</a:t>
            </a:r>
          </a:p>
          <a:p>
            <a:pPr marL="514350" indent="-514350">
              <a:buFont typeface="Arial" panose="020B0604020202020204" pitchFamily="34" charset="0"/>
              <a:buChar char="•"/>
            </a:pPr>
            <a:endParaRPr lang="en-US" sz="2000" dirty="0"/>
          </a:p>
          <a:p>
            <a:pPr marL="514350" indent="-514350">
              <a:buFont typeface="Arial" panose="020B0604020202020204" pitchFamily="34" charset="0"/>
              <a:buChar char="•"/>
            </a:pPr>
            <a:r>
              <a:rPr lang="en-US" sz="2000" dirty="0"/>
              <a:t>Please do not enter any meeting rooms other than the event room</a:t>
            </a:r>
          </a:p>
          <a:p>
            <a:pPr marL="514350" indent="-514350">
              <a:buFont typeface="Arial" panose="020B0604020202020204" pitchFamily="34" charset="0"/>
              <a:buChar char="•"/>
            </a:pPr>
            <a:endParaRPr lang="en-US" sz="2000" dirty="0"/>
          </a:p>
        </p:txBody>
      </p:sp>
    </p:spTree>
    <p:extLst>
      <p:ext uri="{BB962C8B-B14F-4D97-AF65-F5344CB8AC3E}">
        <p14:creationId xmlns:p14="http://schemas.microsoft.com/office/powerpoint/2010/main" val="2058891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Agenda</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graphicFrame>
        <p:nvGraphicFramePr>
          <p:cNvPr id="7" name="Table 6">
            <a:extLst>
              <a:ext uri="{FF2B5EF4-FFF2-40B4-BE49-F238E27FC236}">
                <a16:creationId xmlns:a16="http://schemas.microsoft.com/office/drawing/2014/main" id="{5B1D3776-C1FD-4807-A7FA-2B21F8DAF2FE}"/>
              </a:ext>
            </a:extLst>
          </p:cNvPr>
          <p:cNvGraphicFramePr>
            <a:graphicFrameLocks noGrp="1"/>
          </p:cNvGraphicFramePr>
          <p:nvPr>
            <p:extLst>
              <p:ext uri="{D42A27DB-BD31-4B8C-83A1-F6EECF244321}">
                <p14:modId xmlns:p14="http://schemas.microsoft.com/office/powerpoint/2010/main" val="3896741873"/>
              </p:ext>
            </p:extLst>
          </p:nvPr>
        </p:nvGraphicFramePr>
        <p:xfrm>
          <a:off x="584199" y="2107096"/>
          <a:ext cx="11080365" cy="3815736"/>
        </p:xfrm>
        <a:graphic>
          <a:graphicData uri="http://schemas.openxmlformats.org/drawingml/2006/table">
            <a:tbl>
              <a:tblPr firstRow="1" bandRow="1">
                <a:tableStyleId>{93296810-A885-4BE3-A3E7-6D5BEEA58F35}</a:tableStyleId>
              </a:tblPr>
              <a:tblGrid>
                <a:gridCol w="6867261">
                  <a:extLst>
                    <a:ext uri="{9D8B030D-6E8A-4147-A177-3AD203B41FA5}">
                      <a16:colId xmlns:a16="http://schemas.microsoft.com/office/drawing/2014/main" val="2397849975"/>
                    </a:ext>
                  </a:extLst>
                </a:gridCol>
                <a:gridCol w="1404368">
                  <a:extLst>
                    <a:ext uri="{9D8B030D-6E8A-4147-A177-3AD203B41FA5}">
                      <a16:colId xmlns:a16="http://schemas.microsoft.com/office/drawing/2014/main" val="733680156"/>
                    </a:ext>
                  </a:extLst>
                </a:gridCol>
                <a:gridCol w="1404368">
                  <a:extLst>
                    <a:ext uri="{9D8B030D-6E8A-4147-A177-3AD203B41FA5}">
                      <a16:colId xmlns:a16="http://schemas.microsoft.com/office/drawing/2014/main" val="504226437"/>
                    </a:ext>
                  </a:extLst>
                </a:gridCol>
                <a:gridCol w="1404368">
                  <a:extLst>
                    <a:ext uri="{9D8B030D-6E8A-4147-A177-3AD203B41FA5}">
                      <a16:colId xmlns:a16="http://schemas.microsoft.com/office/drawing/2014/main" val="1649880670"/>
                    </a:ext>
                  </a:extLst>
                </a:gridCol>
              </a:tblGrid>
              <a:tr h="299647">
                <a:tc>
                  <a:txBody>
                    <a:bodyPr/>
                    <a:lstStyle/>
                    <a:p>
                      <a:pPr algn="l" fontAlgn="b"/>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Duration</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Start Time</a:t>
                      </a:r>
                      <a:endParaRPr lang="en-AU" sz="1400" b="0" i="0" u="none" strike="noStrike" dirty="0">
                        <a:solidFill>
                          <a:srgbClr val="000000"/>
                        </a:solidFill>
                        <a:effectLst/>
                        <a:latin typeface="Calibri" panose="020F0502020204030204" pitchFamily="34" charset="0"/>
                      </a:endParaRPr>
                    </a:p>
                  </a:txBody>
                  <a:tcPr marL="6612" marR="6612" marT="6612" marB="0" anchor="ctr"/>
                </a:tc>
                <a:tc>
                  <a:txBody>
                    <a:bodyPr/>
                    <a:lstStyle/>
                    <a:p>
                      <a:pPr algn="ctr" fontAlgn="b"/>
                      <a:r>
                        <a:rPr lang="en-AU" sz="1400" u="none" strike="noStrike" dirty="0">
                          <a:effectLst/>
                        </a:rPr>
                        <a:t>End Time</a:t>
                      </a:r>
                      <a:endParaRPr lang="en-AU" sz="1400" b="0" i="0" u="none" strike="noStrike" dirty="0">
                        <a:solidFill>
                          <a:srgbClr val="000000"/>
                        </a:solidFill>
                        <a:effectLst/>
                        <a:latin typeface="Calibri" panose="020F0502020204030204" pitchFamily="34" charset="0"/>
                      </a:endParaRPr>
                    </a:p>
                  </a:txBody>
                  <a:tcPr marL="6612" marR="6612" marT="6612" marB="0" anchor="ctr"/>
                </a:tc>
                <a:extLst>
                  <a:ext uri="{0D108BD9-81ED-4DB2-BD59-A6C34878D82A}">
                    <a16:rowId xmlns:a16="http://schemas.microsoft.com/office/drawing/2014/main" val="2953868512"/>
                  </a:ext>
                </a:extLst>
              </a:tr>
              <a:tr h="299647">
                <a:tc>
                  <a:txBody>
                    <a:bodyPr/>
                    <a:lstStyle/>
                    <a:p>
                      <a:pPr algn="l" fontAlgn="ctr"/>
                      <a:r>
                        <a:rPr lang="en-AU" sz="1400" u="none" strike="noStrike" dirty="0">
                          <a:effectLst/>
                        </a:rPr>
                        <a:t>Workshop Overview</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u="none" strike="noStrike" dirty="0">
                          <a:effectLst/>
                        </a:rPr>
                        <a:t>15</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9:00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38983985"/>
                  </a:ext>
                </a:extLst>
              </a:tr>
              <a:tr h="299647">
                <a:tc>
                  <a:txBody>
                    <a:bodyPr/>
                    <a:lstStyle/>
                    <a:p>
                      <a:pPr algn="l" fontAlgn="ctr"/>
                      <a:r>
                        <a:rPr lang="en-AU" sz="1400" b="0" i="0" u="none" strike="noStrike" dirty="0">
                          <a:solidFill>
                            <a:srgbClr val="24292E"/>
                          </a:solidFill>
                          <a:effectLst/>
                          <a:latin typeface="Calibri "/>
                        </a:rPr>
                        <a:t>Integration theory and services</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9:15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054137424"/>
                  </a:ext>
                </a:extLst>
              </a:tr>
              <a:tr h="299647">
                <a:tc>
                  <a:txBody>
                    <a:bodyPr/>
                    <a:lstStyle/>
                    <a:p>
                      <a:pPr algn="l" fontAlgn="ctr"/>
                      <a:r>
                        <a:rPr lang="en-AU" sz="1400" u="none" strike="noStrike" dirty="0">
                          <a:effectLst/>
                        </a:rPr>
                        <a:t>Reviewing the case study</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9:45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10:15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571067944"/>
                  </a:ext>
                </a:extLst>
              </a:tr>
              <a:tr h="299647">
                <a:tc>
                  <a:txBody>
                    <a:bodyPr/>
                    <a:lstStyle/>
                    <a:p>
                      <a:pPr algn="l" fontAlgn="ctr"/>
                      <a:r>
                        <a:rPr lang="en-AU" sz="1400" b="1" i="0" u="none" strike="noStrike" dirty="0">
                          <a:solidFill>
                            <a:srgbClr val="24292E"/>
                          </a:solidFill>
                          <a:effectLst/>
                          <a:latin typeface="Calibri "/>
                        </a:rPr>
                        <a:t>Morning Tea Break</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1" i="0" u="none" strike="noStrike" dirty="0">
                          <a:solidFill>
                            <a:srgbClr val="24292E"/>
                          </a:solidFill>
                          <a:effectLst/>
                          <a:latin typeface="Calibri "/>
                        </a:rPr>
                        <a:t>15</a:t>
                      </a:r>
                    </a:p>
                  </a:txBody>
                  <a:tcPr marL="6612" marR="6612" marT="6612" marB="0" anchor="ctr"/>
                </a:tc>
                <a:tc>
                  <a:txBody>
                    <a:bodyPr/>
                    <a:lstStyle/>
                    <a:p>
                      <a:pPr algn="ctr" fontAlgn="b"/>
                      <a:r>
                        <a:rPr lang="en-AU" sz="1400" b="1" i="0" u="none" strike="noStrike" dirty="0">
                          <a:solidFill>
                            <a:srgbClr val="000000"/>
                          </a:solidFill>
                          <a:effectLst/>
                          <a:latin typeface="Calibri "/>
                        </a:rPr>
                        <a:t>10:15 am</a:t>
                      </a:r>
                    </a:p>
                  </a:txBody>
                  <a:tcPr marL="6612" marR="6612" marT="6612" marB="0" anchor="ctr"/>
                </a:tc>
                <a:tc>
                  <a:txBody>
                    <a:bodyPr/>
                    <a:lstStyle/>
                    <a:p>
                      <a:pPr algn="ctr" fontAlgn="b"/>
                      <a:r>
                        <a:rPr lang="en-AU" sz="1400" b="1" u="none" strike="noStrike" dirty="0">
                          <a:effectLst/>
                        </a:rPr>
                        <a:t>10:30 am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17333918"/>
                  </a:ext>
                </a:extLst>
              </a:tr>
              <a:tr h="299647">
                <a:tc>
                  <a:txBody>
                    <a:bodyPr/>
                    <a:lstStyle/>
                    <a:p>
                      <a:pPr algn="l" fontAlgn="ctr"/>
                      <a:r>
                        <a:rPr lang="en-AU" sz="1400" b="0" i="0" u="none" strike="noStrike" dirty="0">
                          <a:solidFill>
                            <a:srgbClr val="24292E"/>
                          </a:solidFill>
                          <a:effectLst/>
                          <a:latin typeface="Calibri "/>
                        </a:rPr>
                        <a:t>Solution design </a:t>
                      </a:r>
                    </a:p>
                  </a:txBody>
                  <a:tcPr marL="6612" marR="6612" marT="6612"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AU" sz="1400" b="0" i="0" u="none" strike="noStrike" dirty="0">
                          <a:solidFill>
                            <a:srgbClr val="24292E"/>
                          </a:solidFill>
                          <a:effectLst/>
                          <a:latin typeface="Calibri "/>
                        </a:rPr>
                        <a:t>90</a:t>
                      </a:r>
                    </a:p>
                  </a:txBody>
                  <a:tcPr marL="6612" marR="6612" marT="6612" marB="0" anchor="ctr"/>
                </a:tc>
                <a:tc>
                  <a:txBody>
                    <a:bodyPr/>
                    <a:lstStyle/>
                    <a:p>
                      <a:pPr algn="ctr" fontAlgn="b"/>
                      <a:r>
                        <a:rPr lang="en-AU" sz="1400" b="0" i="0" u="none" strike="noStrike" dirty="0">
                          <a:solidFill>
                            <a:srgbClr val="000000"/>
                          </a:solidFill>
                          <a:effectLst/>
                          <a:latin typeface="Calibri "/>
                        </a:rPr>
                        <a:t>10:30 am</a:t>
                      </a:r>
                    </a:p>
                  </a:txBody>
                  <a:tcPr marL="6612" marR="6612" marT="6612" marB="0" anchor="ctr"/>
                </a:tc>
                <a:tc>
                  <a:txBody>
                    <a:bodyPr/>
                    <a:lstStyle/>
                    <a:p>
                      <a:pPr algn="ctr" fontAlgn="b"/>
                      <a:r>
                        <a:rPr lang="en-AU" sz="1400" b="0" u="none" strike="noStrike" dirty="0">
                          <a:effectLst/>
                        </a:rPr>
                        <a:t>12:00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2499372205"/>
                  </a:ext>
                </a:extLst>
              </a:tr>
              <a:tr h="299647">
                <a:tc>
                  <a:txBody>
                    <a:bodyPr/>
                    <a:lstStyle/>
                    <a:p>
                      <a:pPr algn="l" fontAlgn="ctr"/>
                      <a:r>
                        <a:rPr lang="en-AU" sz="1400" b="0" i="0" u="none" strike="noStrike" dirty="0">
                          <a:solidFill>
                            <a:srgbClr val="24292E"/>
                          </a:solidFill>
                          <a:effectLst/>
                          <a:latin typeface="Calibri "/>
                        </a:rPr>
                        <a:t>Preferred Solution walk through and debrief</a:t>
                      </a:r>
                    </a:p>
                  </a:txBody>
                  <a:tcPr marL="6612" marR="6612" marT="6612" marB="0" anchor="ctr"/>
                </a:tc>
                <a:tc>
                  <a:txBody>
                    <a:bodyPr/>
                    <a:lstStyle/>
                    <a:p>
                      <a:pPr algn="ctr" fontAlgn="ctr"/>
                      <a:r>
                        <a:rPr lang="en-AU" sz="1400" u="none" strike="noStrike" dirty="0">
                          <a:effectLst/>
                        </a:rPr>
                        <a:t>30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12:00 am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12:30 am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39469987"/>
                  </a:ext>
                </a:extLst>
              </a:tr>
              <a:tr h="299647">
                <a:tc>
                  <a:txBody>
                    <a:bodyPr/>
                    <a:lstStyle/>
                    <a:p>
                      <a:pPr algn="l" fontAlgn="ctr"/>
                      <a:r>
                        <a:rPr lang="en-AU" sz="1400" b="1" u="none" strike="noStrike" dirty="0">
                          <a:effectLst/>
                        </a:rPr>
                        <a:t>Lunch</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30</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12:30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1:00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918778827"/>
                  </a:ext>
                </a:extLst>
              </a:tr>
              <a:tr h="299647">
                <a:tc>
                  <a:txBody>
                    <a:bodyPr/>
                    <a:lstStyle/>
                    <a:p>
                      <a:pPr algn="l" fontAlgn="ctr"/>
                      <a:r>
                        <a:rPr lang="en-AU" sz="1400" b="0" i="0" u="none" strike="noStrike" dirty="0">
                          <a:solidFill>
                            <a:srgbClr val="24292E"/>
                          </a:solidFill>
                          <a:effectLst/>
                          <a:latin typeface="Calibri "/>
                        </a:rPr>
                        <a:t>Case study design – asset register</a:t>
                      </a:r>
                    </a:p>
                  </a:txBody>
                  <a:tcPr marL="6612" marR="6612" marT="6612" marB="0" anchor="ctr"/>
                </a:tc>
                <a:tc>
                  <a:txBody>
                    <a:bodyPr/>
                    <a:lstStyle/>
                    <a:p>
                      <a:pPr algn="ctr" fontAlgn="ctr"/>
                      <a:r>
                        <a:rPr lang="en-AU" sz="1400" b="0" i="0" u="none" strike="noStrike" dirty="0">
                          <a:solidFill>
                            <a:srgbClr val="24292E"/>
                          </a:solidFill>
                          <a:effectLst/>
                          <a:latin typeface="Calibri "/>
                        </a:rPr>
                        <a:t>30</a:t>
                      </a:r>
                    </a:p>
                  </a:txBody>
                  <a:tcPr marL="6612" marR="6612" marT="6612" marB="0" anchor="ctr"/>
                </a:tc>
                <a:tc>
                  <a:txBody>
                    <a:bodyPr/>
                    <a:lstStyle/>
                    <a:p>
                      <a:pPr algn="ctr" fontAlgn="b"/>
                      <a:r>
                        <a:rPr lang="en-AU" sz="1400" u="none" strike="noStrike" dirty="0">
                          <a:effectLst/>
                        </a:rPr>
                        <a:t>1:00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1:30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978419658"/>
                  </a:ext>
                </a:extLst>
              </a:tr>
              <a:tr h="299647">
                <a:tc>
                  <a:txBody>
                    <a:bodyPr/>
                    <a:lstStyle/>
                    <a:p>
                      <a:pPr algn="l" fontAlgn="ctr"/>
                      <a:r>
                        <a:rPr lang="en-AU" sz="1400" b="0" i="0" u="none" strike="noStrike" dirty="0">
                          <a:solidFill>
                            <a:srgbClr val="24292E"/>
                          </a:solidFill>
                          <a:effectLst/>
                          <a:latin typeface="Calibri "/>
                        </a:rPr>
                        <a:t>Case study design – Logical diagram</a:t>
                      </a:r>
                    </a:p>
                  </a:txBody>
                  <a:tcPr marL="6612" marR="6612" marT="6612" marB="0" anchor="ctr"/>
                </a:tc>
                <a:tc>
                  <a:txBody>
                    <a:bodyPr/>
                    <a:lstStyle/>
                    <a:p>
                      <a:pPr algn="ctr" fontAlgn="ctr"/>
                      <a:r>
                        <a:rPr lang="en-AU" sz="1400" u="none" strike="noStrike" dirty="0">
                          <a:effectLst/>
                        </a:rPr>
                        <a:t>60</a:t>
                      </a:r>
                      <a:endParaRPr lang="en-AU" sz="1400" b="0" i="0" u="none" strike="noStrike" dirty="0">
                        <a:solidFill>
                          <a:srgbClr val="24292E"/>
                        </a:solidFill>
                        <a:effectLst/>
                        <a:latin typeface="Calibri "/>
                      </a:endParaRPr>
                    </a:p>
                  </a:txBody>
                  <a:tcPr marL="6612" marR="6612" marT="6612" marB="0" anchor="ctr"/>
                </a:tc>
                <a:tc>
                  <a:txBody>
                    <a:bodyPr/>
                    <a:lstStyle/>
                    <a:p>
                      <a:pPr algn="ctr" fontAlgn="b"/>
                      <a:r>
                        <a:rPr lang="en-AU" sz="1400" u="none" strike="noStrike" dirty="0">
                          <a:effectLst/>
                        </a:rPr>
                        <a:t>1:15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2:15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39051177"/>
                  </a:ext>
                </a:extLst>
              </a:tr>
              <a:tr h="0">
                <a:tc>
                  <a:txBody>
                    <a:bodyPr/>
                    <a:lstStyle/>
                    <a:p>
                      <a:pPr algn="l" fontAlgn="ctr"/>
                      <a:r>
                        <a:rPr lang="en-AU" sz="1400" b="1" u="none" strike="noStrike" dirty="0">
                          <a:effectLst/>
                        </a:rPr>
                        <a:t>Afternoon Tea Break</a:t>
                      </a:r>
                      <a:endParaRPr lang="en-AU" sz="1400" b="1" i="0" u="none" strike="noStrike" dirty="0">
                        <a:solidFill>
                          <a:srgbClr val="24292E"/>
                        </a:solidFill>
                        <a:effectLst/>
                        <a:latin typeface="Calibri "/>
                      </a:endParaRPr>
                    </a:p>
                  </a:txBody>
                  <a:tcPr marL="6612" marR="6612" marT="6612" marB="0" anchor="ctr"/>
                </a:tc>
                <a:tc>
                  <a:txBody>
                    <a:bodyPr/>
                    <a:lstStyle/>
                    <a:p>
                      <a:pPr algn="ctr" fontAlgn="ctr"/>
                      <a:r>
                        <a:rPr lang="en-AU" sz="1400" b="1" u="none" strike="noStrike" dirty="0">
                          <a:effectLst/>
                        </a:rPr>
                        <a:t>15</a:t>
                      </a:r>
                      <a:endParaRPr lang="en-AU" sz="1400" b="1" i="0" u="none" strike="noStrike" dirty="0">
                        <a:solidFill>
                          <a:srgbClr val="24292E"/>
                        </a:solidFill>
                        <a:effectLst/>
                        <a:latin typeface="Calibri "/>
                      </a:endParaRPr>
                    </a:p>
                  </a:txBody>
                  <a:tcPr marL="6612" marR="6612" marT="6612" marB="0" anchor="ctr"/>
                </a:tc>
                <a:tc>
                  <a:txBody>
                    <a:bodyPr/>
                    <a:lstStyle/>
                    <a:p>
                      <a:pPr algn="ctr" fontAlgn="b"/>
                      <a:r>
                        <a:rPr lang="en-AU" sz="1400" b="1" u="none" strike="noStrike" dirty="0">
                          <a:effectLst/>
                        </a:rPr>
                        <a:t>2:15 pm</a:t>
                      </a:r>
                      <a:endParaRPr lang="en-AU" sz="1400" b="1" i="0" u="none" strike="noStrike" dirty="0">
                        <a:solidFill>
                          <a:srgbClr val="000000"/>
                        </a:solidFill>
                        <a:effectLst/>
                        <a:latin typeface="Calibri "/>
                      </a:endParaRPr>
                    </a:p>
                  </a:txBody>
                  <a:tcPr marL="6612" marR="6612" marT="6612" marB="0" anchor="ctr"/>
                </a:tc>
                <a:tc>
                  <a:txBody>
                    <a:bodyPr/>
                    <a:lstStyle/>
                    <a:p>
                      <a:pPr algn="ctr" fontAlgn="b"/>
                      <a:r>
                        <a:rPr lang="en-AU" sz="1400" b="1" u="none" strike="noStrike" dirty="0">
                          <a:effectLst/>
                        </a:rPr>
                        <a:t>2:30 pm</a:t>
                      </a:r>
                      <a:endParaRPr lang="en-AU" sz="1400" b="1"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25556741"/>
                  </a:ext>
                </a:extLst>
              </a:tr>
              <a:tr h="299647">
                <a:tc>
                  <a:txBody>
                    <a:bodyPr/>
                    <a:lstStyle/>
                    <a:p>
                      <a:pPr algn="l" fontAlgn="ctr"/>
                      <a:r>
                        <a:rPr lang="en-AU" sz="1400" b="0" i="0" u="none" strike="noStrike" dirty="0">
                          <a:solidFill>
                            <a:srgbClr val="24292E"/>
                          </a:solidFill>
                          <a:effectLst/>
                          <a:latin typeface="Calibri "/>
                        </a:rPr>
                        <a:t>Case study design – technical architecture</a:t>
                      </a:r>
                    </a:p>
                  </a:txBody>
                  <a:tcPr marL="6612" marR="6612" marT="6612" marB="0" anchor="ctr"/>
                </a:tc>
                <a:tc>
                  <a:txBody>
                    <a:bodyPr/>
                    <a:lstStyle/>
                    <a:p>
                      <a:pPr algn="ctr" fontAlgn="ctr"/>
                      <a:r>
                        <a:rPr lang="en-AU" sz="1400" b="0" i="0" u="none" strike="noStrike" dirty="0">
                          <a:solidFill>
                            <a:srgbClr val="24292E"/>
                          </a:solidFill>
                          <a:effectLst/>
                          <a:latin typeface="Calibri "/>
                        </a:rPr>
                        <a:t>70</a:t>
                      </a:r>
                    </a:p>
                  </a:txBody>
                  <a:tcPr marL="6612" marR="6612" marT="6612" marB="0" anchor="ctr"/>
                </a:tc>
                <a:tc>
                  <a:txBody>
                    <a:bodyPr/>
                    <a:lstStyle/>
                    <a:p>
                      <a:pPr algn="ctr" fontAlgn="b"/>
                      <a:r>
                        <a:rPr lang="en-AU" sz="1400" u="none" strike="noStrike" dirty="0">
                          <a:effectLst/>
                        </a:rPr>
                        <a:t>2:30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57799483"/>
                  </a:ext>
                </a:extLst>
              </a:tr>
              <a:tr h="299647">
                <a:tc>
                  <a:txBody>
                    <a:bodyPr/>
                    <a:lstStyle/>
                    <a:p>
                      <a:pPr algn="l" fontAlgn="ctr"/>
                      <a:r>
                        <a:rPr lang="en-AU" sz="1400" u="none" strike="noStrike" dirty="0">
                          <a:effectLst/>
                        </a:rPr>
                        <a:t>Summarize etc. </a:t>
                      </a:r>
                      <a:endParaRPr lang="en-AU" sz="1400" b="0" i="0" u="none" strike="noStrike" dirty="0">
                        <a:solidFill>
                          <a:srgbClr val="24292E"/>
                        </a:solidFill>
                        <a:effectLst/>
                        <a:latin typeface="Calibri "/>
                      </a:endParaRPr>
                    </a:p>
                  </a:txBody>
                  <a:tcPr marL="6612" marR="6612" marT="6612" marB="0" anchor="ctr"/>
                </a:tc>
                <a:tc>
                  <a:txBody>
                    <a:bodyPr/>
                    <a:lstStyle/>
                    <a:p>
                      <a:pPr algn="ctr" fontAlgn="ctr"/>
                      <a:r>
                        <a:rPr lang="en-AU" sz="1400" b="0" i="0" u="none" strike="noStrike" dirty="0">
                          <a:solidFill>
                            <a:srgbClr val="24292E"/>
                          </a:solidFill>
                          <a:effectLst/>
                          <a:latin typeface="Calibri "/>
                        </a:rPr>
                        <a:t>15</a:t>
                      </a:r>
                    </a:p>
                  </a:txBody>
                  <a:tcPr marL="6612" marR="6612" marT="6612" marB="0" anchor="ctr"/>
                </a:tc>
                <a:tc>
                  <a:txBody>
                    <a:bodyPr/>
                    <a:lstStyle/>
                    <a:p>
                      <a:pPr algn="ctr" fontAlgn="b"/>
                      <a:r>
                        <a:rPr lang="en-AU" sz="1400" u="none" strike="noStrike" dirty="0">
                          <a:effectLst/>
                        </a:rPr>
                        <a:t>3:45 pm</a:t>
                      </a:r>
                      <a:endParaRPr lang="en-AU" sz="1400" b="0" i="0" u="none" strike="noStrike" dirty="0">
                        <a:solidFill>
                          <a:srgbClr val="000000"/>
                        </a:solidFill>
                        <a:effectLst/>
                        <a:latin typeface="Calibri "/>
                      </a:endParaRPr>
                    </a:p>
                  </a:txBody>
                  <a:tcPr marL="6612" marR="6612" marT="6612" marB="0" anchor="ctr"/>
                </a:tc>
                <a:tc>
                  <a:txBody>
                    <a:bodyPr/>
                    <a:lstStyle/>
                    <a:p>
                      <a:pPr algn="ctr" fontAlgn="b"/>
                      <a:r>
                        <a:rPr lang="en-AU" sz="1400" u="none" strike="noStrike" dirty="0">
                          <a:effectLst/>
                        </a:rPr>
                        <a:t>4:00 pm</a:t>
                      </a:r>
                      <a:endParaRPr lang="en-AU" sz="1400" b="0" i="0" u="none" strike="noStrike" dirty="0">
                        <a:solidFill>
                          <a:srgbClr val="000000"/>
                        </a:solidFill>
                        <a:effectLst/>
                        <a:latin typeface="Calibri "/>
                      </a:endParaRPr>
                    </a:p>
                  </a:txBody>
                  <a:tcPr marL="6612" marR="6612" marT="6612" marB="0" anchor="ctr"/>
                </a:tc>
                <a:extLst>
                  <a:ext uri="{0D108BD9-81ED-4DB2-BD59-A6C34878D82A}">
                    <a16:rowId xmlns:a16="http://schemas.microsoft.com/office/drawing/2014/main" val="1624650949"/>
                  </a:ext>
                </a:extLst>
              </a:tr>
            </a:tbl>
          </a:graphicData>
        </a:graphic>
      </p:graphicFrame>
    </p:spTree>
    <p:extLst>
      <p:ext uri="{BB962C8B-B14F-4D97-AF65-F5344CB8AC3E}">
        <p14:creationId xmlns:p14="http://schemas.microsoft.com/office/powerpoint/2010/main" val="16453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Abstract and learning objectives</a:t>
            </a:r>
          </a:p>
        </p:txBody>
      </p:sp>
      <p:sp>
        <p:nvSpPr>
          <p:cNvPr id="9" name="TextBox 8">
            <a:extLst>
              <a:ext uri="{FF2B5EF4-FFF2-40B4-BE49-F238E27FC236}">
                <a16:creationId xmlns:a16="http://schemas.microsoft.com/office/drawing/2014/main" id="{0F86F9F9-39B5-4CE6-AF48-9ADAE40EA728}"/>
              </a:ext>
            </a:extLst>
          </p:cNvPr>
          <p:cNvSpPr txBox="1"/>
          <p:nvPr/>
        </p:nvSpPr>
        <p:spPr>
          <a:xfrm>
            <a:off x="269240" y="1105582"/>
            <a:ext cx="8221617" cy="5035225"/>
          </a:xfrm>
          <a:prstGeom prst="rect">
            <a:avLst/>
          </a:prstGeom>
          <a:noFill/>
        </p:spPr>
        <p:txBody>
          <a:bodyPr wrap="square" lIns="182880" tIns="146304" rIns="182880" bIns="146304" rtlCol="0">
            <a:spAutoFit/>
          </a:bodyPr>
          <a:lstStyle/>
          <a:p>
            <a:r>
              <a:rPr lang="en-US" sz="2800" dirty="0"/>
              <a:t>In this whiteboard design session, you work with a group to design a solution for integrating different services by leveraging Azure solutions. As part of the modernization effort, application enhancements are added using a mix of cloud and on-prem services.</a:t>
            </a:r>
          </a:p>
          <a:p>
            <a:endParaRPr lang="en-US" sz="2800" dirty="0"/>
          </a:p>
          <a:p>
            <a:r>
              <a:rPr lang="en-US" sz="2800" dirty="0"/>
              <a:t>At the end of this whiteboard design session, your ability to design an integration strategy for organizations looking to modernize on the cloud will be improved.</a:t>
            </a:r>
          </a:p>
        </p:txBody>
      </p:sp>
      <p:pic>
        <p:nvPicPr>
          <p:cNvPr id="4" name="Graphic 3" descr="Abstract and learning objectives" title="Abstract and learning objectives">
            <a:extLst>
              <a:ext uri="{FF2B5EF4-FFF2-40B4-BE49-F238E27FC236}">
                <a16:creationId xmlns:a16="http://schemas.microsoft.com/office/drawing/2014/main" id="{3F395124-304B-4B60-9718-FE85F843EF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24838" y="431177"/>
            <a:ext cx="3626358" cy="3626358"/>
          </a:xfrm>
          <a:prstGeom prst="rect">
            <a:avLst/>
          </a:prstGeom>
        </p:spPr>
      </p:pic>
    </p:spTree>
    <p:extLst>
      <p:ext uri="{BB962C8B-B14F-4D97-AF65-F5344CB8AC3E}">
        <p14:creationId xmlns:p14="http://schemas.microsoft.com/office/powerpoint/2010/main" val="4124508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Before we begin…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10372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is ‘integration’?</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tools are available?</a:t>
            </a:r>
          </a:p>
        </p:txBody>
      </p:sp>
    </p:spTree>
    <p:extLst>
      <p:ext uri="{BB962C8B-B14F-4D97-AF65-F5344CB8AC3E}">
        <p14:creationId xmlns:p14="http://schemas.microsoft.com/office/powerpoint/2010/main" val="46261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10270774" cy="2265236"/>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Solves a set of common problems: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Stuff needs to be connected</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The internet isn’t reliable</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Applications are different in what they ask/tell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447212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contains…</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4" name="TextBox 3">
            <a:extLst>
              <a:ext uri="{FF2B5EF4-FFF2-40B4-BE49-F238E27FC236}">
                <a16:creationId xmlns:a16="http://schemas.microsoft.com/office/drawing/2014/main" id="{1BE99746-0979-407E-A97A-9C691AF9ABEE}"/>
              </a:ext>
            </a:extLst>
          </p:cNvPr>
          <p:cNvSpPr txBox="1"/>
          <p:nvPr/>
        </p:nvSpPr>
        <p:spPr>
          <a:xfrm>
            <a:off x="340285" y="1727365"/>
            <a:ext cx="2686379" cy="1855893"/>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Entities: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Messages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Events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“Data”</a:t>
            </a:r>
          </a:p>
        </p:txBody>
      </p:sp>
      <p:sp>
        <p:nvSpPr>
          <p:cNvPr id="5" name="TextBox 4">
            <a:extLst>
              <a:ext uri="{FF2B5EF4-FFF2-40B4-BE49-F238E27FC236}">
                <a16:creationId xmlns:a16="http://schemas.microsoft.com/office/drawing/2014/main" id="{D0B46C30-A7EA-4688-8D3C-49D3EE939B8B}"/>
              </a:ext>
            </a:extLst>
          </p:cNvPr>
          <p:cNvSpPr txBox="1"/>
          <p:nvPr/>
        </p:nvSpPr>
        <p:spPr>
          <a:xfrm>
            <a:off x="7085509" y="1727364"/>
            <a:ext cx="2686379"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Entity “handlers”: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Connectors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Routers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ETL</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APIs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Contracts</a:t>
            </a:r>
          </a:p>
          <a:p>
            <a:pPr marL="342900" indent="-342900">
              <a:lnSpc>
                <a:spcPct val="90000"/>
              </a:lnSpc>
              <a:spcAft>
                <a:spcPts val="600"/>
              </a:spcAft>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Etc.</a:t>
            </a:r>
          </a:p>
          <a:p>
            <a:pPr marL="342900" indent="-3429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
        <p:nvSpPr>
          <p:cNvPr id="6" name="TextBox 5">
            <a:extLst>
              <a:ext uri="{FF2B5EF4-FFF2-40B4-BE49-F238E27FC236}">
                <a16:creationId xmlns:a16="http://schemas.microsoft.com/office/drawing/2014/main" id="{4087ACBC-676C-4E34-A692-18DB5F3E575F}"/>
              </a:ext>
            </a:extLst>
          </p:cNvPr>
          <p:cNvSpPr txBox="1"/>
          <p:nvPr/>
        </p:nvSpPr>
        <p:spPr>
          <a:xfrm>
            <a:off x="4256965" y="2041328"/>
            <a:ext cx="268637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and...</a:t>
            </a:r>
          </a:p>
        </p:txBody>
      </p:sp>
    </p:spTree>
    <p:extLst>
      <p:ext uri="{BB962C8B-B14F-4D97-AF65-F5344CB8AC3E}">
        <p14:creationId xmlns:p14="http://schemas.microsoft.com/office/powerpoint/2010/main" val="3621467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pic>
        <p:nvPicPr>
          <p:cNvPr id="5" name="Picture 4">
            <a:extLst>
              <a:ext uri="{FF2B5EF4-FFF2-40B4-BE49-F238E27FC236}">
                <a16:creationId xmlns:a16="http://schemas.microsoft.com/office/drawing/2014/main" id="{9AA60BA0-43C4-4272-A172-826D67D59DB0}"/>
              </a:ext>
            </a:extLst>
          </p:cNvPr>
          <p:cNvPicPr>
            <a:picLocks noChangeAspect="1"/>
          </p:cNvPicPr>
          <p:nvPr/>
        </p:nvPicPr>
        <p:blipFill>
          <a:blip r:embed="rId3"/>
          <a:stretch>
            <a:fillRect/>
          </a:stretch>
        </p:blipFill>
        <p:spPr>
          <a:xfrm>
            <a:off x="340285" y="1535601"/>
            <a:ext cx="4333875" cy="1352550"/>
          </a:xfrm>
          <a:prstGeom prst="rect">
            <a:avLst/>
          </a:prstGeom>
        </p:spPr>
      </p:pic>
      <p:pic>
        <p:nvPicPr>
          <p:cNvPr id="6" name="Picture 5">
            <a:extLst>
              <a:ext uri="{FF2B5EF4-FFF2-40B4-BE49-F238E27FC236}">
                <a16:creationId xmlns:a16="http://schemas.microsoft.com/office/drawing/2014/main" id="{3366F7D2-E68C-48B8-8A0F-A4E63F51FED7}"/>
              </a:ext>
            </a:extLst>
          </p:cNvPr>
          <p:cNvPicPr>
            <a:picLocks noChangeAspect="1"/>
          </p:cNvPicPr>
          <p:nvPr/>
        </p:nvPicPr>
        <p:blipFill>
          <a:blip r:embed="rId4"/>
          <a:stretch>
            <a:fillRect/>
          </a:stretch>
        </p:blipFill>
        <p:spPr>
          <a:xfrm>
            <a:off x="4859337" y="1506676"/>
            <a:ext cx="7180263" cy="3987415"/>
          </a:xfrm>
          <a:prstGeom prst="rect">
            <a:avLst/>
          </a:prstGeom>
        </p:spPr>
      </p:pic>
      <p:sp>
        <p:nvSpPr>
          <p:cNvPr id="7" name="TextBox 6">
            <a:extLst>
              <a:ext uri="{FF2B5EF4-FFF2-40B4-BE49-F238E27FC236}">
                <a16:creationId xmlns:a16="http://schemas.microsoft.com/office/drawing/2014/main" id="{E08E1F27-E676-43A2-8C83-3F5BD6B01E7D}"/>
              </a:ext>
            </a:extLst>
          </p:cNvPr>
          <p:cNvSpPr txBox="1"/>
          <p:nvPr/>
        </p:nvSpPr>
        <p:spPr>
          <a:xfrm>
            <a:off x="648260" y="3098800"/>
            <a:ext cx="4025900" cy="2366802"/>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Patterns are modular, discreet solutions which are composed of ‘entities’ and ‘entity handlers’ and fit together, like Lego</a:t>
            </a:r>
          </a:p>
          <a:p>
            <a:pPr>
              <a:lnSpc>
                <a:spcPct val="90000"/>
              </a:lnSpc>
              <a:spcAft>
                <a:spcPts val="600"/>
              </a:spcAft>
            </a:pPr>
            <a:endParaRPr lang="en-AU"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661522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Integration is…a series of patterns</a:t>
            </a:r>
          </a:p>
        </p:txBody>
      </p:sp>
      <p:sp>
        <p:nvSpPr>
          <p:cNvPr id="7" name="TextBox 6">
            <a:extLst>
              <a:ext uri="{FF2B5EF4-FFF2-40B4-BE49-F238E27FC236}">
                <a16:creationId xmlns:a16="http://schemas.microsoft.com/office/drawing/2014/main" id="{E08E1F27-E676-43A2-8C83-3F5BD6B01E7D}"/>
              </a:ext>
            </a:extLst>
          </p:cNvPr>
          <p:cNvSpPr txBox="1"/>
          <p:nvPr/>
        </p:nvSpPr>
        <p:spPr>
          <a:xfrm>
            <a:off x="684836" y="1754632"/>
            <a:ext cx="7133284" cy="1446550"/>
          </a:xfrm>
          <a:prstGeom prst="rect">
            <a:avLst/>
          </a:prstGeom>
          <a:noFill/>
        </p:spPr>
        <p:txBody>
          <a:bodyPr wrap="square" lIns="182880" tIns="146304" rIns="182880" bIns="146304" rtlCol="0">
            <a:spAutoFit/>
          </a:bodyPr>
          <a:lstStyle/>
          <a:p>
            <a:pPr>
              <a:lnSpc>
                <a:spcPct val="90000"/>
              </a:lnSpc>
              <a:spcAft>
                <a:spcPts val="600"/>
              </a:spcAft>
            </a:pPr>
            <a:r>
              <a:rPr lang="en-US" sz="2400" dirty="0">
                <a:latin typeface="Segoe UI Semilight" panose="020B0402040204020203" pitchFamily="34" charset="0"/>
                <a:cs typeface="Segoe UI Semilight" panose="020B0402040204020203" pitchFamily="34" charset="0"/>
              </a:rPr>
              <a:t>What are some common patterns you can think of?</a:t>
            </a:r>
          </a:p>
          <a:p>
            <a:pPr>
              <a:lnSpc>
                <a:spcPct val="90000"/>
              </a:lnSpc>
              <a:spcAft>
                <a:spcPts val="600"/>
              </a:spcAft>
            </a:pPr>
            <a:endParaRPr lang="en-US" sz="2400" dirty="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endParaRPr>
          </a:p>
          <a:p>
            <a:pPr>
              <a:lnSpc>
                <a:spcPct val="90000"/>
              </a:lnSpc>
              <a:spcAft>
                <a:spcPts val="600"/>
              </a:spcAft>
            </a:pPr>
            <a:r>
              <a:rPr lang="en-AU" sz="2400" dirty="0">
                <a:gradFill>
                  <a:gsLst>
                    <a:gs pos="2917">
                      <a:schemeClr val="tx1"/>
                    </a:gs>
                    <a:gs pos="30000">
                      <a:schemeClr val="tx1"/>
                    </a:gs>
                  </a:gsLst>
                  <a:lin ang="5400000" scaled="0"/>
                </a:gradFill>
              </a:rPr>
              <a:t>https://aka.ms/mcw-integration-patterns</a:t>
            </a:r>
          </a:p>
        </p:txBody>
      </p:sp>
    </p:spTree>
    <p:extLst>
      <p:ext uri="{BB962C8B-B14F-4D97-AF65-F5344CB8AC3E}">
        <p14:creationId xmlns:p14="http://schemas.microsoft.com/office/powerpoint/2010/main" val="208708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193151"/>
          </a:xfrm>
        </p:spPr>
        <p:txBody>
          <a:bodyPr>
            <a:normAutofit/>
          </a:bodyPr>
          <a:lstStyle/>
          <a:p>
            <a:r>
              <a:rPr lang="en-US" sz="3600" dirty="0">
                <a:solidFill>
                  <a:schemeClr val="tx1"/>
                </a:solidFill>
              </a:rPr>
              <a:t>Fluffy Ducks. Co large multi-national organization, which sells plush ducks.</a:t>
            </a:r>
          </a:p>
          <a:p>
            <a:endParaRPr lang="en-US" sz="3600" dirty="0">
              <a:solidFill>
                <a:schemeClr val="tx1"/>
              </a:solidFill>
            </a:endParaRPr>
          </a:p>
          <a:p>
            <a:r>
              <a:rPr lang="en-US" sz="3600" dirty="0"/>
              <a:t>Technology has grown over time due to acquisitions etc.</a:t>
            </a:r>
          </a:p>
          <a:p>
            <a:pPr marL="0" indent="0">
              <a:buNone/>
            </a:pPr>
            <a:endParaRPr lang="en-US" sz="3600" dirty="0"/>
          </a:p>
          <a:p>
            <a:r>
              <a:rPr lang="en-US" sz="3600" dirty="0"/>
              <a:t>Have run into several issues with current integration design, and it looking to modernize</a:t>
            </a:r>
          </a:p>
          <a:p>
            <a:endParaRPr lang="en-US" sz="3600" dirty="0"/>
          </a:p>
          <a:p>
            <a:endParaRPr lang="en-US" sz="3600" dirty="0"/>
          </a:p>
          <a:p>
            <a:pPr marL="0" indent="0">
              <a:buNone/>
            </a:pPr>
            <a:endParaRPr lang="en-US" sz="3600" dirty="0">
              <a:solidFill>
                <a:schemeClr val="tx1"/>
              </a:solidFill>
            </a:endParaRPr>
          </a:p>
        </p:txBody>
      </p:sp>
      <p:pic>
        <p:nvPicPr>
          <p:cNvPr id="1026" name="Picture 2" descr="9inch Yellow Fluffy Duck Soft and Fluffy">
            <a:extLst>
              <a:ext uri="{FF2B5EF4-FFF2-40B4-BE49-F238E27FC236}">
                <a16:creationId xmlns:a16="http://schemas.microsoft.com/office/drawing/2014/main" id="{4D5341CB-14B6-4AFB-9918-6F4BB36C42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580" y="1239976"/>
            <a:ext cx="3010120" cy="346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situation</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8912640" cy="5668824"/>
          </a:xfrm>
        </p:spPr>
        <p:txBody>
          <a:bodyPr>
            <a:normAutofit lnSpcReduction="10000"/>
          </a:bodyPr>
          <a:lstStyle/>
          <a:p>
            <a:r>
              <a:rPr lang="en-US" sz="3600" dirty="0"/>
              <a:t>Looking to replace BizTalk, and looking to replace on-prem EOL hardware</a:t>
            </a:r>
          </a:p>
          <a:p>
            <a:endParaRPr lang="en-US" sz="3600" dirty="0"/>
          </a:p>
          <a:p>
            <a:r>
              <a:rPr lang="en-US" sz="3600" dirty="0"/>
              <a:t>Current integration solution doesn’t scale</a:t>
            </a:r>
          </a:p>
          <a:p>
            <a:endParaRPr lang="en-US" sz="3600" dirty="0"/>
          </a:p>
          <a:p>
            <a:r>
              <a:rPr lang="en-US" sz="3600" dirty="0"/>
              <a:t>Integrates with dynamics-365 and a 3</a:t>
            </a:r>
            <a:r>
              <a:rPr lang="en-US" sz="3600" baseline="30000" dirty="0"/>
              <a:t>rd</a:t>
            </a:r>
            <a:r>
              <a:rPr lang="en-US" sz="3600" dirty="0"/>
              <a:t>-party provider</a:t>
            </a:r>
          </a:p>
          <a:p>
            <a:endParaRPr lang="en-US" sz="3600" dirty="0"/>
          </a:p>
          <a:p>
            <a:pPr lvl="0"/>
            <a:r>
              <a:rPr lang="en-GB" dirty="0"/>
              <a:t>Business has appetite for innovation and redesign of current architecture</a:t>
            </a:r>
            <a:endParaRPr lang="en-AU" dirty="0"/>
          </a:p>
          <a:p>
            <a:pPr marL="0" indent="0">
              <a:buNone/>
            </a:pPr>
            <a:endParaRPr lang="en-US" sz="3600" dirty="0"/>
          </a:p>
          <a:p>
            <a:pPr marL="0" indent="0">
              <a:buNone/>
            </a:pPr>
            <a:endParaRPr lang="en-US" sz="3600" dirty="0">
              <a:solidFill>
                <a:schemeClr val="tx1"/>
              </a:solidFill>
            </a:endParaRPr>
          </a:p>
        </p:txBody>
      </p:sp>
      <p:pic>
        <p:nvPicPr>
          <p:cNvPr id="2050" name="Picture 2" descr="Image result for old server">
            <a:extLst>
              <a:ext uri="{FF2B5EF4-FFF2-40B4-BE49-F238E27FC236}">
                <a16:creationId xmlns:a16="http://schemas.microsoft.com/office/drawing/2014/main" id="{9F389624-DF28-470F-B4AE-720BA652E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3429000"/>
            <a:ext cx="2841624" cy="2093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7C51FB-84E7-48D0-89BC-97543D2159EB}"/>
              </a:ext>
            </a:extLst>
          </p:cNvPr>
          <p:cNvSpPr>
            <a:spLocks noGrp="1"/>
          </p:cNvSpPr>
          <p:nvPr>
            <p:ph type="title"/>
          </p:nvPr>
        </p:nvSpPr>
        <p:spPr/>
        <p:txBody>
          <a:bodyPr/>
          <a:lstStyle/>
          <a:p>
            <a:r>
              <a:rPr lang="en-US" dirty="0"/>
              <a:t>Welcome!</a:t>
            </a:r>
            <a:br>
              <a:rPr lang="en-US" dirty="0"/>
            </a:br>
            <a:r>
              <a:rPr lang="en-US" dirty="0"/>
              <a:t>Integration with Azure</a:t>
            </a:r>
            <a:endParaRPr lang="en-AU" dirty="0"/>
          </a:p>
        </p:txBody>
      </p:sp>
      <p:sp>
        <p:nvSpPr>
          <p:cNvPr id="5" name="Text Placeholder 4">
            <a:extLst>
              <a:ext uri="{FF2B5EF4-FFF2-40B4-BE49-F238E27FC236}">
                <a16:creationId xmlns:a16="http://schemas.microsoft.com/office/drawing/2014/main" id="{95C7CD90-4A3C-4E5F-8AA5-28A0091CDB2D}"/>
              </a:ext>
            </a:extLst>
          </p:cNvPr>
          <p:cNvSpPr>
            <a:spLocks noGrp="1"/>
          </p:cNvSpPr>
          <p:nvPr>
            <p:ph type="body" sz="quarter" idx="12"/>
          </p:nvPr>
        </p:nvSpPr>
        <p:spPr/>
        <p:txBody>
          <a:bodyPr/>
          <a:lstStyle/>
          <a:p>
            <a:r>
              <a:rPr lang="en-US" sz="2400" dirty="0"/>
              <a:t>Tristan Lymbery (MS) – </a:t>
            </a:r>
            <a:r>
              <a:rPr lang="en-US" sz="2400" dirty="0" err="1"/>
              <a:t>AppDev</a:t>
            </a:r>
            <a:r>
              <a:rPr lang="en-US" sz="2400" dirty="0"/>
              <a:t> Specialist</a:t>
            </a:r>
          </a:p>
          <a:p>
            <a:r>
              <a:rPr lang="en-US" sz="2400" dirty="0"/>
              <a:t>Adam </a:t>
            </a:r>
            <a:r>
              <a:rPr lang="en-US" sz="2400" dirty="0" err="1"/>
              <a:t>Stephesen</a:t>
            </a:r>
            <a:r>
              <a:rPr lang="en-US" sz="2400" dirty="0"/>
              <a:t> (MS) – </a:t>
            </a:r>
            <a:r>
              <a:rPr lang="en-US" sz="2400" dirty="0" err="1"/>
              <a:t>AppDev</a:t>
            </a:r>
            <a:r>
              <a:rPr lang="en-US" sz="2400" dirty="0"/>
              <a:t> Specialist</a:t>
            </a:r>
          </a:p>
          <a:p>
            <a:r>
              <a:rPr lang="en-US" sz="2400" dirty="0"/>
              <a:t>Tim </a:t>
            </a:r>
            <a:r>
              <a:rPr lang="en-US" sz="2400" dirty="0" err="1"/>
              <a:t>Leydon</a:t>
            </a:r>
            <a:r>
              <a:rPr lang="en-US" sz="2400" dirty="0"/>
              <a:t> (MS) - Fasttrack</a:t>
            </a:r>
          </a:p>
          <a:p>
            <a:r>
              <a:rPr lang="en-US" sz="2400" dirty="0"/>
              <a:t>Todd Whitehead (MS) – Cloud Solutions Architect</a:t>
            </a:r>
          </a:p>
          <a:p>
            <a:endParaRPr lang="en-US" sz="2400" dirty="0"/>
          </a:p>
          <a:p>
            <a:r>
              <a:rPr lang="en-US" sz="2400" dirty="0"/>
              <a:t>Greg Brown (Insight) – Practice lead Apps</a:t>
            </a:r>
          </a:p>
          <a:p>
            <a:r>
              <a:rPr lang="en-US" sz="2400" dirty="0"/>
              <a:t>Dul Wimalatissa (Insight) – Tech. Specialist</a:t>
            </a:r>
          </a:p>
          <a:p>
            <a:endParaRPr lang="en-AU" sz="2400" dirty="0"/>
          </a:p>
        </p:txBody>
      </p:sp>
    </p:spTree>
    <p:extLst>
      <p:ext uri="{BB962C8B-B14F-4D97-AF65-F5344CB8AC3E}">
        <p14:creationId xmlns:p14="http://schemas.microsoft.com/office/powerpoint/2010/main" val="2413187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needs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8912641" cy="5376723"/>
          </a:xfrm>
        </p:spPr>
        <p:txBody>
          <a:bodyPr>
            <a:normAutofit fontScale="92500" lnSpcReduction="10000"/>
          </a:bodyPr>
          <a:lstStyle/>
          <a:p>
            <a:r>
              <a:rPr lang="en-US" sz="3600" dirty="0"/>
              <a:t>Move infrastructure and BizTalk to iPaaS solutions</a:t>
            </a:r>
          </a:p>
          <a:p>
            <a:endParaRPr lang="en-US" sz="3600" dirty="0"/>
          </a:p>
          <a:p>
            <a:r>
              <a:rPr lang="en-US" sz="3600" dirty="0"/>
              <a:t>Ensure local developers aren’t running SSIS packages locally</a:t>
            </a:r>
          </a:p>
          <a:p>
            <a:endParaRPr lang="en-US" sz="3600" dirty="0"/>
          </a:p>
          <a:p>
            <a:r>
              <a:rPr lang="en-US" sz="3600" dirty="0"/>
              <a:t>Migrate most payroll functions to PaaS</a:t>
            </a:r>
          </a:p>
          <a:p>
            <a:endParaRPr lang="en-US" sz="3600" dirty="0"/>
          </a:p>
          <a:p>
            <a:pPr lvl="0"/>
            <a:r>
              <a:rPr lang="en-GB" dirty="0"/>
              <a:t>Provide a better experience when working with partner organizations (onboarding, data and API exchange, documentation)</a:t>
            </a:r>
            <a:endParaRPr lang="en-AU" dirty="0"/>
          </a:p>
          <a:p>
            <a:endParaRPr lang="en-US" sz="3600" dirty="0"/>
          </a:p>
        </p:txBody>
      </p:sp>
      <p:grpSp>
        <p:nvGrpSpPr>
          <p:cNvPr id="6" name="Group 5" descr="Customer needs and questions icon." title="Customer needs and questions icon">
            <a:extLst>
              <a:ext uri="{FF2B5EF4-FFF2-40B4-BE49-F238E27FC236}">
                <a16:creationId xmlns:a16="http://schemas.microsoft.com/office/drawing/2014/main" id="{318C3283-3B97-45CD-85C6-A44037D8ED47}"/>
              </a:ext>
            </a:extLst>
          </p:cNvPr>
          <p:cNvGrpSpPr/>
          <p:nvPr/>
        </p:nvGrpSpPr>
        <p:grpSpPr>
          <a:xfrm>
            <a:off x="9181880" y="1189176"/>
            <a:ext cx="2743200" cy="2743200"/>
            <a:chOff x="9181880" y="1189176"/>
            <a:chExt cx="2743200" cy="2743200"/>
          </a:xfrm>
        </p:grpSpPr>
        <p:sp>
          <p:nvSpPr>
            <p:cNvPr id="5" name="Oval 4">
              <a:extLst>
                <a:ext uri="{FF2B5EF4-FFF2-40B4-BE49-F238E27FC236}">
                  <a16:creationId xmlns:a16="http://schemas.microsoft.com/office/drawing/2014/main" id="{F8005D50-5982-485B-BA9E-BD4870F26FF5}"/>
                </a:ext>
              </a:extLst>
            </p:cNvPr>
            <p:cNvSpPr/>
            <p:nvPr/>
          </p:nvSpPr>
          <p:spPr bwMode="auto">
            <a:xfrm>
              <a:off x="9181880" y="1189176"/>
              <a:ext cx="2743200" cy="274320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F7AE3AB-1BFA-40FF-BE9B-4B46EF910C42}"/>
                </a:ext>
              </a:extLst>
            </p:cNvPr>
            <p:cNvPicPr>
              <a:picLocks noChangeAspect="1"/>
            </p:cNvPicPr>
            <p:nvPr/>
          </p:nvPicPr>
          <p:blipFill>
            <a:blip r:embed="rId3"/>
            <a:stretch>
              <a:fillRect/>
            </a:stretch>
          </p:blipFill>
          <p:spPr>
            <a:xfrm>
              <a:off x="9521485" y="1504909"/>
              <a:ext cx="1963104" cy="1885951"/>
            </a:xfrm>
            <a:prstGeom prst="rect">
              <a:avLst/>
            </a:prstGeom>
          </p:spPr>
        </p:pic>
      </p:gr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objections</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9484413" cy="5351323"/>
          </a:xfrm>
        </p:spPr>
        <p:txBody>
          <a:bodyPr>
            <a:normAutofit/>
          </a:bodyPr>
          <a:lstStyle/>
          <a:p>
            <a:r>
              <a:rPr lang="en-US" sz="3600" dirty="0">
                <a:solidFill>
                  <a:schemeClr val="tx1"/>
                </a:solidFill>
              </a:rPr>
              <a:t>How can the system automatically sync and trigger off of events happening?</a:t>
            </a:r>
          </a:p>
          <a:p>
            <a:endParaRPr lang="en-US" sz="3600" dirty="0">
              <a:solidFill>
                <a:schemeClr val="tx1"/>
              </a:solidFill>
            </a:endParaRPr>
          </a:p>
          <a:p>
            <a:r>
              <a:rPr lang="en-US" sz="3600" dirty="0">
                <a:solidFill>
                  <a:schemeClr val="tx1"/>
                </a:solidFill>
              </a:rPr>
              <a:t>Can solution provide a seamless partner integration experience for onboarding </a:t>
            </a:r>
            <a:r>
              <a:rPr lang="en-US" sz="3600" dirty="0" err="1">
                <a:solidFill>
                  <a:schemeClr val="tx1"/>
                </a:solidFill>
              </a:rPr>
              <a:t>etc</a:t>
            </a:r>
            <a:r>
              <a:rPr lang="en-US" sz="3600" dirty="0">
                <a:solidFill>
                  <a:schemeClr val="tx1"/>
                </a:solidFill>
              </a:rPr>
              <a:t>?</a:t>
            </a:r>
          </a:p>
          <a:p>
            <a:pPr marL="0" indent="0">
              <a:buNone/>
            </a:pPr>
            <a:endParaRPr lang="en-US" sz="3600" dirty="0">
              <a:solidFill>
                <a:schemeClr val="tx1"/>
              </a:solidFill>
            </a:endParaRPr>
          </a:p>
          <a:p>
            <a:r>
              <a:rPr lang="en-US" sz="3600" dirty="0">
                <a:solidFill>
                  <a:schemeClr val="tx1"/>
                </a:solidFill>
              </a:rPr>
              <a:t>Can we secure the platform with an identity platform, such as Azure AD?</a:t>
            </a:r>
          </a:p>
          <a:p>
            <a:pPr marL="0" indent="0">
              <a:buNone/>
            </a:pPr>
            <a:endParaRPr lang="en-US" sz="3600" dirty="0">
              <a:solidFill>
                <a:schemeClr val="tx1"/>
              </a:solidFill>
            </a:endParaRPr>
          </a:p>
        </p:txBody>
      </p:sp>
      <p:grpSp>
        <p:nvGrpSpPr>
          <p:cNvPr id="4" name="Group 3" descr="Question, Customer objections for security, and Customer objection about scalability icons" title="Icons">
            <a:extLst>
              <a:ext uri="{FF2B5EF4-FFF2-40B4-BE49-F238E27FC236}">
                <a16:creationId xmlns:a16="http://schemas.microsoft.com/office/drawing/2014/main" id="{A8350B3A-6B2B-4301-B7D6-941F2DA13EBB}"/>
              </a:ext>
            </a:extLst>
          </p:cNvPr>
          <p:cNvGrpSpPr/>
          <p:nvPr/>
        </p:nvGrpSpPr>
        <p:grpSpPr>
          <a:xfrm>
            <a:off x="9753652" y="791480"/>
            <a:ext cx="2171428" cy="5776420"/>
            <a:chOff x="9753652" y="791480"/>
            <a:chExt cx="2171428" cy="5776420"/>
          </a:xfrm>
        </p:grpSpPr>
        <p:pic>
          <p:nvPicPr>
            <p:cNvPr id="11" name="Picture 10" descr="Customer objections">
              <a:extLst>
                <a:ext uri="{FF2B5EF4-FFF2-40B4-BE49-F238E27FC236}">
                  <a16:creationId xmlns:a16="http://schemas.microsoft.com/office/drawing/2014/main" id="{43752440-B4BA-488D-BC2F-64A9BAB696FE}"/>
                </a:ext>
              </a:extLst>
            </p:cNvPr>
            <p:cNvPicPr>
              <a:picLocks noChangeAspect="1"/>
            </p:cNvPicPr>
            <p:nvPr/>
          </p:nvPicPr>
          <p:blipFill>
            <a:blip r:embed="rId3"/>
            <a:stretch>
              <a:fillRect/>
            </a:stretch>
          </p:blipFill>
          <p:spPr>
            <a:xfrm>
              <a:off x="9753652" y="791480"/>
              <a:ext cx="2171428" cy="2171428"/>
            </a:xfrm>
            <a:prstGeom prst="rect">
              <a:avLst/>
            </a:prstGeom>
          </p:spPr>
        </p:pic>
        <p:sp>
          <p:nvSpPr>
            <p:cNvPr id="12" name="Oval 11">
              <a:extLst>
                <a:ext uri="{FF2B5EF4-FFF2-40B4-BE49-F238E27FC236}">
                  <a16:creationId xmlns:a16="http://schemas.microsoft.com/office/drawing/2014/main" id="{B36F925C-1E8A-4471-AD6F-2BC20ECE0093}"/>
                </a:ext>
              </a:extLst>
            </p:cNvPr>
            <p:cNvSpPr/>
            <p:nvPr/>
          </p:nvSpPr>
          <p:spPr bwMode="auto">
            <a:xfrm>
              <a:off x="9970686" y="2903407"/>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FF10AFD0-EE5A-48A7-8A88-113CAE632FA7}"/>
                </a:ext>
              </a:extLst>
            </p:cNvPr>
            <p:cNvSpPr/>
            <p:nvPr/>
          </p:nvSpPr>
          <p:spPr bwMode="auto">
            <a:xfrm>
              <a:off x="9970686" y="4830540"/>
              <a:ext cx="1737360" cy="1737360"/>
            </a:xfrm>
            <a:prstGeom prst="ellipse">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7" title="Customer objections for security">
              <a:extLst>
                <a:ext uri="{FF2B5EF4-FFF2-40B4-BE49-F238E27FC236}">
                  <a16:creationId xmlns:a16="http://schemas.microsoft.com/office/drawing/2014/main" id="{A41BB96A-2C67-42BD-9403-FC8EF65BD4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9286" y="3132007"/>
              <a:ext cx="1280160" cy="1280160"/>
            </a:xfrm>
            <a:prstGeom prst="rect">
              <a:avLst/>
            </a:prstGeom>
          </p:spPr>
        </p:pic>
        <p:pic>
          <p:nvPicPr>
            <p:cNvPr id="20" name="Graphic 19">
              <a:extLst>
                <a:ext uri="{FF2B5EF4-FFF2-40B4-BE49-F238E27FC236}">
                  <a16:creationId xmlns:a16="http://schemas.microsoft.com/office/drawing/2014/main" id="{EA107713-69F9-425F-BE73-68606A45B1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229975" y="5059140"/>
              <a:ext cx="1280160" cy="1280160"/>
            </a:xfrm>
            <a:prstGeom prst="rect">
              <a:avLst/>
            </a:prstGeom>
          </p:spPr>
        </p:pic>
      </p:grpSp>
    </p:spTree>
    <p:extLst>
      <p:ext uri="{BB962C8B-B14F-4D97-AF65-F5344CB8AC3E}">
        <p14:creationId xmlns:p14="http://schemas.microsoft.com/office/powerpoint/2010/main" val="6013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solidFill>
                  <a:schemeClr val="tx1"/>
                </a:solidFill>
                <a:cs typeface="Segoe UI" panose="020B0502040204020203" pitchFamily="34" charset="0"/>
              </a:rPr>
              <a:t>High-level requirements</a:t>
            </a:r>
            <a:br>
              <a:rPr lang="en-US" sz="3200" dirty="0">
                <a:solidFill>
                  <a:schemeClr val="tx1"/>
                </a:solidFill>
                <a:latin typeface="Segoe UI" panose="020B0502040204020203" pitchFamily="34" charset="0"/>
              </a:rPr>
            </a:br>
            <a:endParaRPr lang="en-US" sz="3200" dirty="0">
              <a:solidFill>
                <a:schemeClr val="tx1"/>
              </a:solidFill>
              <a:latin typeface="Segoe UI" panose="020B0502040204020203" pitchFamily="34" charset="0"/>
            </a:endParaRPr>
          </a:p>
        </p:txBody>
      </p:sp>
      <p:pic>
        <p:nvPicPr>
          <p:cNvPr id="5" name="Picture 4">
            <a:extLst>
              <a:ext uri="{FF2B5EF4-FFF2-40B4-BE49-F238E27FC236}">
                <a16:creationId xmlns:a16="http://schemas.microsoft.com/office/drawing/2014/main" id="{9BFD4931-062E-4EE3-B327-74FC19453EED}"/>
              </a:ext>
            </a:extLst>
          </p:cNvPr>
          <p:cNvPicPr/>
          <p:nvPr/>
        </p:nvPicPr>
        <p:blipFill>
          <a:blip r:embed="rId3"/>
          <a:stretch>
            <a:fillRect/>
          </a:stretch>
        </p:blipFill>
        <p:spPr>
          <a:xfrm>
            <a:off x="2118042" y="846346"/>
            <a:ext cx="8159115" cy="5611544"/>
          </a:xfrm>
          <a:prstGeom prst="rect">
            <a:avLst/>
          </a:prstGeom>
        </p:spPr>
      </p:pic>
      <p:sp>
        <p:nvSpPr>
          <p:cNvPr id="4" name="Rectangle 3">
            <a:extLst>
              <a:ext uri="{FF2B5EF4-FFF2-40B4-BE49-F238E27FC236}">
                <a16:creationId xmlns:a16="http://schemas.microsoft.com/office/drawing/2014/main" id="{DF151D9C-9FC1-4D0A-8641-645F3A669E89}"/>
              </a:ext>
            </a:extLst>
          </p:cNvPr>
          <p:cNvSpPr/>
          <p:nvPr/>
        </p:nvSpPr>
        <p:spPr>
          <a:xfrm>
            <a:off x="269240" y="6368434"/>
            <a:ext cx="4446271" cy="400110"/>
          </a:xfrm>
          <a:prstGeom prst="rect">
            <a:avLst/>
          </a:prstGeom>
        </p:spPr>
        <p:txBody>
          <a:bodyPr wrap="square">
            <a:spAutoFit/>
          </a:bodyPr>
          <a:lstStyle/>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High-level requirements cont.</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a:extLst>
              <a:ext uri="{FF2B5EF4-FFF2-40B4-BE49-F238E27FC236}">
                <a16:creationId xmlns:a16="http://schemas.microsoft.com/office/drawing/2014/main" id="{6945C442-480A-4BE8-BC3D-F7D5C0137E6F}"/>
              </a:ext>
            </a:extLst>
          </p:cNvPr>
          <p:cNvPicPr>
            <a:picLocks noChangeAspect="1"/>
          </p:cNvPicPr>
          <p:nvPr/>
        </p:nvPicPr>
        <p:blipFill>
          <a:blip r:embed="rId3"/>
          <a:stretch>
            <a:fillRect/>
          </a:stretch>
        </p:blipFill>
        <p:spPr>
          <a:xfrm>
            <a:off x="1751012" y="947876"/>
            <a:ext cx="9099031" cy="5224324"/>
          </a:xfrm>
          <a:prstGeom prst="rect">
            <a:avLst/>
          </a:prstGeom>
        </p:spPr>
      </p:pic>
      <p:sp>
        <p:nvSpPr>
          <p:cNvPr id="4" name="Rectangle 3">
            <a:extLst>
              <a:ext uri="{FF2B5EF4-FFF2-40B4-BE49-F238E27FC236}">
                <a16:creationId xmlns:a16="http://schemas.microsoft.com/office/drawing/2014/main" id="{19BD9E47-7706-42D4-8E9C-92C61622E50D}"/>
              </a:ext>
            </a:extLst>
          </p:cNvPr>
          <p:cNvSpPr/>
          <p:nvPr/>
        </p:nvSpPr>
        <p:spPr>
          <a:xfrm>
            <a:off x="390716" y="6346179"/>
            <a:ext cx="5540183" cy="400110"/>
          </a:xfrm>
          <a:prstGeom prst="rect">
            <a:avLst/>
          </a:prstGeom>
        </p:spPr>
        <p:txBody>
          <a:bodyPr wrap="square">
            <a:spAutoFit/>
          </a:bodyPr>
          <a:lstStyle/>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55018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Review the customer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5142946"/>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Go to: </a:t>
            </a:r>
          </a:p>
          <a:p>
            <a:pPr>
              <a:lnSpc>
                <a:spcPct val="90000"/>
              </a:lnSpc>
              <a:spcAft>
                <a:spcPts val="600"/>
              </a:spcAft>
            </a:pPr>
            <a:r>
              <a:rPr lang="en-AU" sz="2800" b="1" u="sng" dirty="0"/>
              <a:t>aka.ms/</a:t>
            </a:r>
            <a:r>
              <a:rPr lang="en-AU" sz="2800" b="1" u="sng" dirty="0" err="1"/>
              <a:t>mcw</a:t>
            </a:r>
            <a:r>
              <a:rPr lang="en-AU" sz="2800" b="1" u="sng" dirty="0"/>
              <a:t>-integration-</a:t>
            </a:r>
            <a:r>
              <a:rPr lang="en-AU" sz="2800" b="1" u="sng" dirty="0" err="1"/>
              <a:t>casestudy</a:t>
            </a:r>
            <a:r>
              <a:rPr lang="en-AU" sz="2800" b="1" u="sng" dirty="0"/>
              <a:t>  </a:t>
            </a:r>
          </a:p>
          <a:p>
            <a:pPr>
              <a:lnSpc>
                <a:spcPct val="90000"/>
              </a:lnSpc>
              <a:spcAft>
                <a:spcPts val="600"/>
              </a:spcAft>
            </a:pPr>
            <a:endParaRPr lang="en-US" sz="3600" b="1" dirty="0">
              <a:latin typeface="+mj-lt"/>
            </a:endParaRPr>
          </a:p>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Analyze your customer needs.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mins</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2: Design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5663089"/>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Design a solution and prepare to present the solution to the target customer audience in a 15-minute chalk-talk format. </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hours total</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3200" b="1" dirty="0"/>
          </a:p>
          <a:p>
            <a:pPr>
              <a:lnSpc>
                <a:spcPct val="90000"/>
              </a:lnSpc>
              <a:spcAft>
                <a:spcPts val="600"/>
              </a:spcAft>
            </a:pPr>
            <a:endParaRPr lang="en-US" sz="3200" b="1" dirty="0"/>
          </a:p>
          <a:p>
            <a:pPr>
              <a:lnSpc>
                <a:spcPct val="90000"/>
              </a:lnSpc>
              <a:spcAft>
                <a:spcPts val="600"/>
              </a:spcAft>
            </a:pPr>
            <a:endParaRPr lang="en-AU" sz="2400" b="1" u="sng" dirty="0"/>
          </a:p>
          <a:p>
            <a:pPr>
              <a:lnSpc>
                <a:spcPct val="90000"/>
              </a:lnSpc>
              <a:spcAft>
                <a:spcPts val="600"/>
              </a:spcAft>
            </a:pPr>
            <a:r>
              <a:rPr lang="en-AU" sz="2400" b="1" u="sng" dirty="0"/>
              <a:t>aka.ms/</a:t>
            </a:r>
            <a:r>
              <a:rPr lang="en-AU" sz="2400" b="1" u="sng" dirty="0" err="1"/>
              <a:t>mcw</a:t>
            </a:r>
            <a:r>
              <a:rPr lang="en-AU" sz="2400" b="1" u="sng" dirty="0"/>
              <a:t>-integration-</a:t>
            </a:r>
            <a:r>
              <a:rPr lang="en-AU" sz="2400" b="1" u="sng" dirty="0" err="1"/>
              <a:t>casestudy</a:t>
            </a:r>
            <a:r>
              <a:rPr lang="en-AU" sz="2400" b="1" u="sng" dirty="0"/>
              <a:t>  </a:t>
            </a: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0331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b="1"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71726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b="1"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b="1"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solidFill>
                  <a:schemeClr val="tx1"/>
                </a:solidFill>
                <a:cs typeface="Segoe UI" panose="020B0502040204020203" pitchFamily="34" charset="0"/>
              </a:rPr>
              <a:t>One solution</a:t>
            </a:r>
            <a:br>
              <a:rPr lang="en-US" sz="2800" dirty="0">
                <a:solidFill>
                  <a:schemeClr val="tx1"/>
                </a:solidFill>
                <a:latin typeface="Segoe UI" panose="020B0502040204020203" pitchFamily="34" charset="0"/>
              </a:rPr>
            </a:br>
            <a:endParaRPr lang="en-US" sz="2800" dirty="0">
              <a:solidFill>
                <a:schemeClr val="tx1"/>
              </a:solidFill>
              <a:latin typeface="Segoe UI" panose="020B0502040204020203" pitchFamily="34" charset="0"/>
            </a:endParaRPr>
          </a:p>
        </p:txBody>
      </p:sp>
      <p:pic>
        <p:nvPicPr>
          <p:cNvPr id="4" name="Picture 3" descr="A close up of a map&#10;&#10;Description automatically generated">
            <a:extLst>
              <a:ext uri="{FF2B5EF4-FFF2-40B4-BE49-F238E27FC236}">
                <a16:creationId xmlns:a16="http://schemas.microsoft.com/office/drawing/2014/main" id="{11ACAD4C-913A-4D6F-8D7F-6AC8FB0025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031" y="7043"/>
            <a:ext cx="9012118" cy="6635635"/>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6"/>
            <a:ext cx="9369839" cy="5379313"/>
          </a:xfrm>
        </p:spPr>
        <p:txBody>
          <a:bodyPr>
            <a:normAutofit/>
          </a:bodyPr>
          <a:lstStyle/>
          <a:p>
            <a:pPr marL="0" indent="0">
              <a:buNone/>
            </a:pPr>
            <a:r>
              <a:rPr lang="en-US" sz="3600" dirty="0">
                <a:solidFill>
                  <a:schemeClr val="tx1"/>
                </a:solidFill>
                <a:latin typeface="+mj-lt"/>
              </a:rPr>
              <a:t>Logic Apps</a:t>
            </a:r>
          </a:p>
          <a:p>
            <a:endParaRPr lang="en-US" sz="3600" dirty="0">
              <a:solidFill>
                <a:schemeClr val="tx1"/>
              </a:solidFill>
            </a:endParaRPr>
          </a:p>
          <a:p>
            <a:r>
              <a:rPr lang="en-US" sz="3600" dirty="0">
                <a:solidFill>
                  <a:schemeClr val="tx1"/>
                </a:solidFill>
              </a:rPr>
              <a:t>Ability to transform SOAP to other (REST)</a:t>
            </a:r>
          </a:p>
          <a:p>
            <a:pPr marL="0" indent="0">
              <a:buNone/>
            </a:pPr>
            <a:endParaRPr lang="en-US" sz="3600" dirty="0">
              <a:solidFill>
                <a:schemeClr val="tx1"/>
              </a:solidFill>
            </a:endParaRPr>
          </a:p>
          <a:p>
            <a:r>
              <a:rPr lang="en-US" sz="3600" dirty="0">
                <a:solidFill>
                  <a:schemeClr val="tx1"/>
                </a:solidFill>
              </a:rPr>
              <a:t>Hundreds of connectors to connect to/from most sources</a:t>
            </a:r>
          </a:p>
          <a:p>
            <a:endParaRPr lang="en-US" sz="3600" dirty="0">
              <a:solidFill>
                <a:schemeClr val="tx1"/>
              </a:solidFill>
            </a:endParaRPr>
          </a:p>
          <a:p>
            <a:r>
              <a:rPr lang="en-US" sz="3600" dirty="0">
                <a:solidFill>
                  <a:schemeClr val="tx1"/>
                </a:solidFill>
              </a:rPr>
              <a:t>Serverless tech, very hands-off</a:t>
            </a:r>
          </a:p>
        </p:txBody>
      </p:sp>
      <p:pic>
        <p:nvPicPr>
          <p:cNvPr id="7" name="Picture 6" descr="Azure Logic App icon">
            <a:extLst>
              <a:ext uri="{FF2B5EF4-FFF2-40B4-BE49-F238E27FC236}">
                <a16:creationId xmlns:a16="http://schemas.microsoft.com/office/drawing/2014/main" id="{D23385DA-8DF2-4429-85CB-4A6F566C4C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5792" y="424824"/>
            <a:ext cx="2743438" cy="2743438"/>
          </a:xfrm>
          <a:prstGeom prst="rect">
            <a:avLst/>
          </a:prstGeom>
        </p:spPr>
      </p:pic>
    </p:spTree>
    <p:extLst>
      <p:ext uri="{BB962C8B-B14F-4D97-AF65-F5344CB8AC3E}">
        <p14:creationId xmlns:p14="http://schemas.microsoft.com/office/powerpoint/2010/main" val="207344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11FAB-3465-4113-9B04-0433B8F99311}"/>
              </a:ext>
            </a:extLst>
          </p:cNvPr>
          <p:cNvSpPr>
            <a:spLocks noGrp="1"/>
          </p:cNvSpPr>
          <p:nvPr>
            <p:ph type="title"/>
          </p:nvPr>
        </p:nvSpPr>
        <p:spPr>
          <a:xfrm>
            <a:off x="575236" y="1877119"/>
            <a:ext cx="9144000" cy="553998"/>
          </a:xfrm>
        </p:spPr>
        <p:txBody>
          <a:bodyPr/>
          <a:lstStyle/>
          <a:p>
            <a:r>
              <a:rPr lang="en-AU" dirty="0"/>
              <a:t>Welcome to Country</a:t>
            </a:r>
            <a:endParaRPr lang="en-GB" dirty="0"/>
          </a:p>
        </p:txBody>
      </p:sp>
      <p:sp>
        <p:nvSpPr>
          <p:cNvPr id="3" name="Text Placeholder 2">
            <a:extLst>
              <a:ext uri="{FF2B5EF4-FFF2-40B4-BE49-F238E27FC236}">
                <a16:creationId xmlns:a16="http://schemas.microsoft.com/office/drawing/2014/main" id="{B2C79DAA-B98E-4DB5-94A7-A1715724D35C}"/>
              </a:ext>
            </a:extLst>
          </p:cNvPr>
          <p:cNvSpPr>
            <a:spLocks noGrp="1"/>
          </p:cNvSpPr>
          <p:nvPr>
            <p:ph type="body" sz="quarter" idx="12"/>
          </p:nvPr>
        </p:nvSpPr>
        <p:spPr>
          <a:xfrm>
            <a:off x="575236" y="3290047"/>
            <a:ext cx="11034058" cy="1015663"/>
          </a:xfrm>
        </p:spPr>
        <p:txBody>
          <a:bodyPr/>
          <a:lstStyle/>
          <a:p>
            <a:r>
              <a:rPr lang="en-US" dirty="0"/>
              <a:t>We acknowledge the traditional custodians of the land and their continuing connection to our community. We pay respect to them, their culture and to their elders past and present.</a:t>
            </a:r>
            <a:endParaRPr lang="en-GB" dirty="0"/>
          </a:p>
        </p:txBody>
      </p:sp>
    </p:spTree>
    <p:extLst>
      <p:ext uri="{BB962C8B-B14F-4D97-AF65-F5344CB8AC3E}">
        <p14:creationId xmlns:p14="http://schemas.microsoft.com/office/powerpoint/2010/main" val="37020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B575FA7-7EB8-4C4A-8269-74A19DA26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6766" y="1625499"/>
            <a:ext cx="10613670" cy="4695405"/>
          </a:xfrm>
          <a:prstGeom prst="rect">
            <a:avLst/>
          </a:prstGeom>
        </p:spPr>
      </p:pic>
      <p:sp>
        <p:nvSpPr>
          <p:cNvPr id="7" name="TextBox 6">
            <a:extLst>
              <a:ext uri="{FF2B5EF4-FFF2-40B4-BE49-F238E27FC236}">
                <a16:creationId xmlns:a16="http://schemas.microsoft.com/office/drawing/2014/main" id="{743EADF3-AA0D-454E-B177-B29FD005E0C7}"/>
              </a:ext>
            </a:extLst>
          </p:cNvPr>
          <p:cNvSpPr txBox="1"/>
          <p:nvPr/>
        </p:nvSpPr>
        <p:spPr>
          <a:xfrm>
            <a:off x="307417" y="265248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 developers</a:t>
            </a:r>
          </a:p>
        </p:txBody>
      </p:sp>
      <p:sp>
        <p:nvSpPr>
          <p:cNvPr id="8" name="TextBox 7">
            <a:extLst>
              <a:ext uri="{FF2B5EF4-FFF2-40B4-BE49-F238E27FC236}">
                <a16:creationId xmlns:a16="http://schemas.microsoft.com/office/drawing/2014/main" id="{81AEA973-3CA5-4E6E-8432-07062F5B2E54}"/>
              </a:ext>
            </a:extLst>
          </p:cNvPr>
          <p:cNvSpPr txBox="1"/>
          <p:nvPr/>
        </p:nvSpPr>
        <p:spPr>
          <a:xfrm>
            <a:off x="730972" y="4276109"/>
            <a:ext cx="1341257"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a:t>
            </a:r>
          </a:p>
        </p:txBody>
      </p:sp>
      <p:sp>
        <p:nvSpPr>
          <p:cNvPr id="9" name="TextBox 8">
            <a:extLst>
              <a:ext uri="{FF2B5EF4-FFF2-40B4-BE49-F238E27FC236}">
                <a16:creationId xmlns:a16="http://schemas.microsoft.com/office/drawing/2014/main" id="{5DB59856-5A03-4FD6-A065-5CBA85F510C0}"/>
              </a:ext>
            </a:extLst>
          </p:cNvPr>
          <p:cNvSpPr txBox="1"/>
          <p:nvPr/>
        </p:nvSpPr>
        <p:spPr>
          <a:xfrm>
            <a:off x="307417" y="5832673"/>
            <a:ext cx="2400144"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Apps Publishers</a:t>
            </a:r>
          </a:p>
        </p:txBody>
      </p:sp>
      <p:sp>
        <p:nvSpPr>
          <p:cNvPr id="11" name="TextBox 10">
            <a:extLst>
              <a:ext uri="{FF2B5EF4-FFF2-40B4-BE49-F238E27FC236}">
                <a16:creationId xmlns:a16="http://schemas.microsoft.com/office/drawing/2014/main" id="{DC74DA6A-BAEA-4E1A-9B59-4795376F044A}"/>
              </a:ext>
            </a:extLst>
          </p:cNvPr>
          <p:cNvSpPr txBox="1"/>
          <p:nvPr/>
        </p:nvSpPr>
        <p:spPr>
          <a:xfrm>
            <a:off x="6378369" y="4004557"/>
            <a:ext cx="1129481" cy="832764"/>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Direct to VPN</a:t>
            </a:r>
          </a:p>
        </p:txBody>
      </p:sp>
      <p:sp>
        <p:nvSpPr>
          <p:cNvPr id="12" name="TextBox 11">
            <a:extLst>
              <a:ext uri="{FF2B5EF4-FFF2-40B4-BE49-F238E27FC236}">
                <a16:creationId xmlns:a16="http://schemas.microsoft.com/office/drawing/2014/main" id="{B56A25CF-59AE-4AED-8DAF-6D77CF71D533}"/>
              </a:ext>
            </a:extLst>
          </p:cNvPr>
          <p:cNvSpPr txBox="1"/>
          <p:nvPr/>
        </p:nvSpPr>
        <p:spPr>
          <a:xfrm>
            <a:off x="8849107" y="5052627"/>
            <a:ext cx="2555409" cy="56121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961"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Backend Services</a:t>
            </a:r>
          </a:p>
        </p:txBody>
      </p:sp>
      <p:sp>
        <p:nvSpPr>
          <p:cNvPr id="13" name="TextBox 12">
            <a:extLst>
              <a:ext uri="{FF2B5EF4-FFF2-40B4-BE49-F238E27FC236}">
                <a16:creationId xmlns:a16="http://schemas.microsoft.com/office/drawing/2014/main" id="{96B825C4-0FD6-4D41-A026-1DE29B349F0C}"/>
              </a:ext>
            </a:extLst>
          </p:cNvPr>
          <p:cNvSpPr txBox="1"/>
          <p:nvPr/>
        </p:nvSpPr>
        <p:spPr>
          <a:xfrm>
            <a:off x="4190004" y="2723076"/>
            <a:ext cx="1983629"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Developer portal</a:t>
            </a:r>
          </a:p>
        </p:txBody>
      </p:sp>
      <p:sp>
        <p:nvSpPr>
          <p:cNvPr id="14" name="TextBox 13">
            <a:extLst>
              <a:ext uri="{FF2B5EF4-FFF2-40B4-BE49-F238E27FC236}">
                <a16:creationId xmlns:a16="http://schemas.microsoft.com/office/drawing/2014/main" id="{D068DB73-D358-4892-A1DB-EE0363F977F3}"/>
              </a:ext>
            </a:extLst>
          </p:cNvPr>
          <p:cNvSpPr txBox="1"/>
          <p:nvPr/>
        </p:nvSpPr>
        <p:spPr>
          <a:xfrm>
            <a:off x="4260596" y="5758552"/>
            <a:ext cx="1821326"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Publisher portal</a:t>
            </a:r>
          </a:p>
        </p:txBody>
      </p:sp>
      <p:sp>
        <p:nvSpPr>
          <p:cNvPr id="15" name="TextBox 14">
            <a:extLst>
              <a:ext uri="{FF2B5EF4-FFF2-40B4-BE49-F238E27FC236}">
                <a16:creationId xmlns:a16="http://schemas.microsoft.com/office/drawing/2014/main" id="{D19AD316-6655-4A7F-844F-D4CC43F16E67}"/>
              </a:ext>
            </a:extLst>
          </p:cNvPr>
          <p:cNvSpPr txBox="1"/>
          <p:nvPr/>
        </p:nvSpPr>
        <p:spPr>
          <a:xfrm>
            <a:off x="4331188" y="4202834"/>
            <a:ext cx="1680141"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GB" sz="1568" b="0" i="0" u="none" strike="noStrike" kern="1200" cap="none" spc="0" normalizeH="0" baseline="0" noProof="0">
                <a:ln>
                  <a:noFill/>
                </a:ln>
                <a:solidFill>
                  <a:srgbClr val="525252"/>
                </a:solidFill>
                <a:effectLst/>
                <a:uLnTx/>
                <a:uFillTx/>
                <a:latin typeface="Segoe UI Semilight"/>
                <a:ea typeface="+mn-ea"/>
                <a:cs typeface="+mn-cs"/>
              </a:rPr>
              <a:t>Gateway</a:t>
            </a:r>
          </a:p>
        </p:txBody>
      </p:sp>
      <p:sp>
        <p:nvSpPr>
          <p:cNvPr id="17" name="Title 1">
            <a:extLst>
              <a:ext uri="{FF2B5EF4-FFF2-40B4-BE49-F238E27FC236}">
                <a16:creationId xmlns:a16="http://schemas.microsoft.com/office/drawing/2014/main" id="{057BC096-5F39-401A-BC2F-2797E272D633}"/>
              </a:ext>
            </a:extLst>
          </p:cNvPr>
          <p:cNvSpPr>
            <a:spLocks noGrp="1"/>
          </p:cNvSpPr>
          <p:nvPr>
            <p:ph type="title"/>
          </p:nvPr>
        </p:nvSpPr>
        <p:spPr>
          <a:xfrm>
            <a:off x="269241" y="289957"/>
            <a:ext cx="11655840" cy="553870"/>
          </a:xfrm>
        </p:spPr>
        <p:txBody>
          <a:bodyPr/>
          <a:lstStyle/>
          <a:p>
            <a:r>
              <a:rPr lang="en-GB" dirty="0"/>
              <a:t>API Management</a:t>
            </a:r>
          </a:p>
        </p:txBody>
      </p:sp>
    </p:spTree>
    <p:extLst>
      <p:ext uri="{BB962C8B-B14F-4D97-AF65-F5344CB8AC3E}">
        <p14:creationId xmlns:p14="http://schemas.microsoft.com/office/powerpoint/2010/main" val="73624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latin typeface="Segoe UI" panose="020B0502040204020203" pitchFamily="34" charset="0"/>
              </a:rPr>
              <a:t>Security</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8874759" cy="5379312"/>
          </a:xfrm>
        </p:spPr>
        <p:txBody>
          <a:bodyPr>
            <a:normAutofit lnSpcReduction="10000"/>
          </a:bodyPr>
          <a:lstStyle/>
          <a:p>
            <a:pPr marL="0" indent="0">
              <a:buNone/>
            </a:pPr>
            <a:r>
              <a:rPr lang="en-US" sz="3600" dirty="0">
                <a:solidFill>
                  <a:schemeClr val="tx1"/>
                </a:solidFill>
                <a:latin typeface="+mj-lt"/>
              </a:rPr>
              <a:t>Access control</a:t>
            </a:r>
          </a:p>
          <a:p>
            <a:endParaRPr lang="en-US" sz="3600" dirty="0">
              <a:solidFill>
                <a:schemeClr val="tx1"/>
              </a:solidFill>
            </a:endParaRPr>
          </a:p>
          <a:p>
            <a:r>
              <a:rPr lang="en-US" sz="3600" dirty="0">
                <a:solidFill>
                  <a:schemeClr val="tx1"/>
                </a:solidFill>
                <a:latin typeface="+mj-lt"/>
              </a:rPr>
              <a:t>Use Azure Active Directory</a:t>
            </a:r>
          </a:p>
          <a:p>
            <a:endParaRPr lang="en-US" sz="3600" dirty="0">
              <a:solidFill>
                <a:schemeClr val="tx1"/>
              </a:solidFill>
            </a:endParaRPr>
          </a:p>
          <a:p>
            <a:r>
              <a:rPr lang="en-US" sz="3600" dirty="0">
                <a:solidFill>
                  <a:schemeClr val="tx1"/>
                </a:solidFill>
                <a:latin typeface="+mj-lt"/>
              </a:rPr>
              <a:t>Customize Branding</a:t>
            </a:r>
          </a:p>
          <a:p>
            <a:endParaRPr lang="en-US" sz="3600" dirty="0">
              <a:solidFill>
                <a:schemeClr val="tx1"/>
              </a:solidFill>
            </a:endParaRPr>
          </a:p>
          <a:p>
            <a:r>
              <a:rPr lang="en-US" sz="3600" dirty="0">
                <a:solidFill>
                  <a:schemeClr val="tx1"/>
                </a:solidFill>
                <a:latin typeface="+mj-lt"/>
              </a:rPr>
              <a:t>AAD Reports</a:t>
            </a:r>
          </a:p>
          <a:p>
            <a:endParaRPr lang="en-US" sz="3600" dirty="0">
              <a:solidFill>
                <a:schemeClr val="tx1"/>
              </a:solidFill>
            </a:endParaRPr>
          </a:p>
          <a:p>
            <a:r>
              <a:rPr lang="en-US" sz="3600" dirty="0">
                <a:solidFill>
                  <a:schemeClr val="tx1"/>
                </a:solidFill>
                <a:latin typeface="+mj-lt"/>
              </a:rPr>
              <a:t>Apply to any of the web services</a:t>
            </a:r>
          </a:p>
        </p:txBody>
      </p:sp>
      <p:pic>
        <p:nvPicPr>
          <p:cNvPr id="4" name="Picture 3">
            <a:extLst>
              <a:ext uri="{FF2B5EF4-FFF2-40B4-BE49-F238E27FC236}">
                <a16:creationId xmlns:a16="http://schemas.microsoft.com/office/drawing/2014/main" id="{AB684ED2-A947-438D-861B-1DD971BEE1FB}"/>
              </a:ext>
            </a:extLst>
          </p:cNvPr>
          <p:cNvPicPr>
            <a:picLocks noChangeAspect="1"/>
          </p:cNvPicPr>
          <p:nvPr/>
        </p:nvPicPr>
        <p:blipFill>
          <a:blip r:embed="rId3"/>
          <a:stretch>
            <a:fillRect/>
          </a:stretch>
        </p:blipFill>
        <p:spPr>
          <a:xfrm>
            <a:off x="7134225" y="874712"/>
            <a:ext cx="2343150" cy="4219575"/>
          </a:xfrm>
          <a:prstGeom prst="rect">
            <a:avLst/>
          </a:prstGeom>
        </p:spPr>
      </p:pic>
    </p:spTree>
    <p:extLst>
      <p:ext uri="{BB962C8B-B14F-4D97-AF65-F5344CB8AC3E}">
        <p14:creationId xmlns:p14="http://schemas.microsoft.com/office/powerpoint/2010/main" val="30969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One tech choice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9610484" cy="899665"/>
          </a:xfrm>
        </p:spPr>
        <p:txBody>
          <a:bodyPr>
            <a:noAutofit/>
          </a:bodyPr>
          <a:lstStyle/>
          <a:p>
            <a:pPr marL="0" indent="0">
              <a:buNone/>
            </a:pPr>
            <a:r>
              <a:rPr lang="en-US" sz="3600" dirty="0">
                <a:solidFill>
                  <a:schemeClr val="tx1"/>
                </a:solidFill>
                <a:latin typeface="+mj-lt"/>
              </a:rPr>
              <a:t>Data Warehouse</a:t>
            </a:r>
          </a:p>
        </p:txBody>
      </p:sp>
      <p:pic>
        <p:nvPicPr>
          <p:cNvPr id="7" name="Picture 6" descr="Diagram of the Data Warehouse preferred solution.  A flow from right to left is shown.  SQL Database with Order data is on the left with an arrow to the right connecting to Azure Data Factory.  Above the arrow says Recurring Copy Activity. Another arrow points to SQL Data Wherehouse from the Azure Data Factory.  Above the arrow says PloyBase.">
            <a:extLst>
              <a:ext uri="{FF2B5EF4-FFF2-40B4-BE49-F238E27FC236}">
                <a16:creationId xmlns:a16="http://schemas.microsoft.com/office/drawing/2014/main" id="{3921E96A-B5AE-4278-A263-70A2E8FE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656" y="2263896"/>
            <a:ext cx="10327519" cy="3048264"/>
          </a:xfrm>
          <a:prstGeom prst="rect">
            <a:avLst/>
          </a:prstGeom>
        </p:spPr>
      </p:pic>
    </p:spTree>
    <p:extLst>
      <p:ext uri="{BB962C8B-B14F-4D97-AF65-F5344CB8AC3E}">
        <p14:creationId xmlns:p14="http://schemas.microsoft.com/office/powerpoint/2010/main" val="3282611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dirty="0">
                <a:solidFill>
                  <a:schemeClr val="tx1"/>
                </a:solidFill>
                <a:latin typeface="Segoe UI Light" panose="020B0502040204020203" pitchFamily="34" charset="0"/>
                <a:cs typeface="Segoe UI Light" panose="020B0502040204020203" pitchFamily="34" charset="0"/>
              </a:rPr>
              <a:t> case study</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2431435"/>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3 core steps, which </a:t>
            </a:r>
            <a:r>
              <a:rPr lang="en-AU" sz="3600" b="1" u="sng" dirty="0">
                <a:latin typeface="+mj-lt"/>
              </a:rPr>
              <a:t>must</a:t>
            </a:r>
            <a:r>
              <a:rPr lang="en-AU" sz="3600" b="1" dirty="0">
                <a:latin typeface="+mj-lt"/>
              </a:rPr>
              <a:t> be done in order:</a:t>
            </a:r>
          </a:p>
          <a:p>
            <a:pPr>
              <a:lnSpc>
                <a:spcPct val="90000"/>
              </a:lnSpc>
              <a:spcAft>
                <a:spcPts val="600"/>
              </a:spcAft>
            </a:pPr>
            <a:endParaRPr lang="en-AU" sz="3600" b="1" dirty="0">
              <a:latin typeface="+mj-lt"/>
              <a:cs typeface="Segoe UI Semilight" panose="020B0402040204020203" pitchFamily="34" charset="0"/>
            </a:endParaRPr>
          </a:p>
          <a:p>
            <a:pPr marL="514350" indent="-514350">
              <a:lnSpc>
                <a:spcPct val="90000"/>
              </a:lnSpc>
              <a:spcAft>
                <a:spcPts val="600"/>
              </a:spcAft>
              <a:buAutoNum type="arabicPeriod"/>
            </a:pPr>
            <a:r>
              <a:rPr lang="en-AU" sz="2000" b="1" dirty="0">
                <a:cs typeface="Segoe UI Semilight" panose="020B0402040204020203" pitchFamily="34" charset="0"/>
              </a:rPr>
              <a:t>Design an ‘integration asset register’ (template found in GitHub repo)</a:t>
            </a:r>
          </a:p>
          <a:p>
            <a:pPr marL="514350" indent="-514350">
              <a:lnSpc>
                <a:spcPct val="90000"/>
              </a:lnSpc>
              <a:spcAft>
                <a:spcPts val="600"/>
              </a:spcAft>
              <a:buAutoNum type="arabicPeriod"/>
            </a:pPr>
            <a:r>
              <a:rPr lang="en-AU" sz="2000" b="1" dirty="0">
                <a:cs typeface="Segoe UI Semilight" panose="020B0402040204020203" pitchFamily="34" charset="0"/>
              </a:rPr>
              <a:t>From the above register, construct the logical diagram of integration flow</a:t>
            </a:r>
          </a:p>
          <a:p>
            <a:pPr marL="514350" indent="-514350">
              <a:lnSpc>
                <a:spcPct val="90000"/>
              </a:lnSpc>
              <a:spcAft>
                <a:spcPts val="600"/>
              </a:spcAft>
              <a:buAutoNum type="arabicPeriod"/>
            </a:pPr>
            <a:r>
              <a:rPr lang="en-AU" sz="2000" b="1" dirty="0">
                <a:cs typeface="Segoe UI Semilight" panose="020B0402040204020203" pitchFamily="34" charset="0"/>
              </a:rPr>
              <a:t>From your logical diagram, construct your technical architecture diagram</a:t>
            </a:r>
          </a:p>
        </p:txBody>
      </p:sp>
    </p:spTree>
    <p:extLst>
      <p:ext uri="{BB962C8B-B14F-4D97-AF65-F5344CB8AC3E}">
        <p14:creationId xmlns:p14="http://schemas.microsoft.com/office/powerpoint/2010/main" val="38924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 15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199607" y="1150142"/>
            <a:ext cx="11494161" cy="1292662"/>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Use the template in GitHub, which looks like the below. Have a think about patterns to apply:</a:t>
            </a:r>
            <a:endParaRPr lang="en-AU" sz="2000" b="1" dirty="0">
              <a:cs typeface="Segoe UI Semilight" panose="020B0402040204020203" pitchFamily="34" charset="0"/>
            </a:endParaRPr>
          </a:p>
        </p:txBody>
      </p:sp>
      <p:pic>
        <p:nvPicPr>
          <p:cNvPr id="4" name="Picture 3">
            <a:extLst>
              <a:ext uri="{FF2B5EF4-FFF2-40B4-BE49-F238E27FC236}">
                <a16:creationId xmlns:a16="http://schemas.microsoft.com/office/drawing/2014/main" id="{40EF6A6E-CF3C-4323-9599-BCC8391D7F59}"/>
              </a:ext>
            </a:extLst>
          </p:cNvPr>
          <p:cNvPicPr>
            <a:picLocks noChangeAspect="1"/>
          </p:cNvPicPr>
          <p:nvPr/>
        </p:nvPicPr>
        <p:blipFill>
          <a:blip r:embed="rId3"/>
          <a:stretch>
            <a:fillRect/>
          </a:stretch>
        </p:blipFill>
        <p:spPr>
          <a:xfrm>
            <a:off x="2917943" y="2699237"/>
            <a:ext cx="6356113" cy="3649443"/>
          </a:xfrm>
          <a:prstGeom prst="rect">
            <a:avLst/>
          </a:prstGeom>
        </p:spPr>
      </p:pic>
    </p:spTree>
    <p:extLst>
      <p:ext uri="{BB962C8B-B14F-4D97-AF65-F5344CB8AC3E}">
        <p14:creationId xmlns:p14="http://schemas.microsoft.com/office/powerpoint/2010/main" val="122556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integration asset register cont.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3" y="1189176"/>
            <a:ext cx="11494161" cy="1557349"/>
          </a:xfrm>
          <a:prstGeom prst="rect">
            <a:avLst/>
          </a:prstGeom>
          <a:noFill/>
        </p:spPr>
        <p:txBody>
          <a:bodyPr wrap="square" lIns="182880" tIns="146304" rIns="182880" bIns="146304" rtlCol="0">
            <a:spAutoFit/>
          </a:bodyPr>
          <a:lstStyle/>
          <a:p>
            <a:pPr>
              <a:lnSpc>
                <a:spcPct val="90000"/>
              </a:lnSpc>
              <a:spcAft>
                <a:spcPts val="600"/>
              </a:spcAft>
            </a:pPr>
            <a:r>
              <a:rPr lang="en-AU" sz="2000" b="1" dirty="0">
                <a:cs typeface="Segoe UI Semilight" panose="020B0402040204020203" pitchFamily="34" charset="0"/>
              </a:rPr>
              <a:t>Are you using one big </a:t>
            </a:r>
            <a:r>
              <a:rPr lang="en-AU" sz="2000" b="1" dirty="0" err="1">
                <a:cs typeface="Segoe UI Semilight" panose="020B0402040204020203" pitchFamily="34" charset="0"/>
              </a:rPr>
              <a:t>biztalk</a:t>
            </a:r>
            <a:r>
              <a:rPr lang="en-AU" sz="2000" b="1" dirty="0">
                <a:cs typeface="Segoe UI Semilight" panose="020B0402040204020203" pitchFamily="34" charset="0"/>
              </a:rPr>
              <a:t> scenario which does 20 different things with all sorts of conditional checks and logic?</a:t>
            </a:r>
          </a:p>
          <a:p>
            <a:pPr>
              <a:lnSpc>
                <a:spcPct val="90000"/>
              </a:lnSpc>
              <a:spcAft>
                <a:spcPts val="600"/>
              </a:spcAft>
            </a:pPr>
            <a:endParaRPr lang="en-AU" sz="2000" b="1" dirty="0">
              <a:cs typeface="Segoe UI Semilight" panose="020B0402040204020203" pitchFamily="34" charset="0"/>
            </a:endParaRPr>
          </a:p>
          <a:p>
            <a:pPr>
              <a:lnSpc>
                <a:spcPct val="90000"/>
              </a:lnSpc>
              <a:spcAft>
                <a:spcPts val="600"/>
              </a:spcAft>
            </a:pPr>
            <a:r>
              <a:rPr lang="en-AU" sz="2000" b="1" dirty="0">
                <a:cs typeface="Segoe UI Semilight" panose="020B0402040204020203" pitchFamily="34" charset="0"/>
              </a:rPr>
              <a:t>Create a </a:t>
            </a:r>
            <a:r>
              <a:rPr lang="en-AU" sz="2000" b="1" dirty="0" err="1">
                <a:cs typeface="Segoe UI Semilight" panose="020B0402040204020203" pitchFamily="34" charset="0"/>
              </a:rPr>
              <a:t>swimlane</a:t>
            </a:r>
            <a:r>
              <a:rPr lang="en-AU" sz="2000" b="1" dirty="0">
                <a:cs typeface="Segoe UI Semilight" panose="020B0402040204020203" pitchFamily="34" charset="0"/>
              </a:rPr>
              <a:t> diagram documenting so:</a:t>
            </a:r>
          </a:p>
        </p:txBody>
      </p:sp>
      <p:pic>
        <p:nvPicPr>
          <p:cNvPr id="1026" name="Picture 2" descr="Process mapping with a swim lane diagram">
            <a:extLst>
              <a:ext uri="{FF2B5EF4-FFF2-40B4-BE49-F238E27FC236}">
                <a16:creationId xmlns:a16="http://schemas.microsoft.com/office/drawing/2014/main" id="{406115C0-DFAF-4903-B9A3-0E4CCD33D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2287" y="1712217"/>
            <a:ext cx="4099825" cy="504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57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a:t>
            </a:r>
            <a:r>
              <a:rPr lang="en-US" sz="4400" b="1">
                <a:solidFill>
                  <a:schemeClr val="tx1"/>
                </a:solidFill>
                <a:latin typeface="Segoe UI Light" panose="020B0502040204020203" pitchFamily="34" charset="0"/>
                <a:cs typeface="Segoe UI Light" panose="020B0502040204020203" pitchFamily="34" charset="0"/>
              </a:rPr>
              <a:t>logical design – 60 minutes</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4" y="174124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Same as the case-study. It is </a:t>
            </a:r>
            <a:r>
              <a:rPr lang="en-AU" sz="3600" b="1" i="1" dirty="0">
                <a:latin typeface="+mj-lt"/>
              </a:rPr>
              <a:t>NOT </a:t>
            </a:r>
            <a:r>
              <a:rPr lang="en-AU" sz="3600" b="1" dirty="0">
                <a:latin typeface="+mj-lt"/>
              </a:rPr>
              <a:t>a technical diagram!</a:t>
            </a:r>
            <a:endParaRPr lang="en-AU" sz="2000" b="1" i="1" dirty="0">
              <a:cs typeface="Segoe UI Semilight" panose="020B0402040204020203" pitchFamily="34" charset="0"/>
            </a:endParaRPr>
          </a:p>
        </p:txBody>
      </p:sp>
      <p:pic>
        <p:nvPicPr>
          <p:cNvPr id="4" name="Picture 3">
            <a:extLst>
              <a:ext uri="{FF2B5EF4-FFF2-40B4-BE49-F238E27FC236}">
                <a16:creationId xmlns:a16="http://schemas.microsoft.com/office/drawing/2014/main" id="{968A8FE2-1BD1-4A77-B566-D69BB41E1D0E}"/>
              </a:ext>
            </a:extLst>
          </p:cNvPr>
          <p:cNvPicPr/>
          <p:nvPr/>
        </p:nvPicPr>
        <p:blipFill>
          <a:blip r:embed="rId3"/>
          <a:stretch>
            <a:fillRect/>
          </a:stretch>
        </p:blipFill>
        <p:spPr>
          <a:xfrm>
            <a:off x="3450040" y="2672861"/>
            <a:ext cx="5291919" cy="3758652"/>
          </a:xfrm>
          <a:prstGeom prst="rect">
            <a:avLst/>
          </a:prstGeom>
        </p:spPr>
      </p:pic>
    </p:spTree>
    <p:extLst>
      <p:ext uri="{BB962C8B-B14F-4D97-AF65-F5344CB8AC3E}">
        <p14:creationId xmlns:p14="http://schemas.microsoft.com/office/powerpoint/2010/main" val="1133920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i="1" dirty="0">
                <a:solidFill>
                  <a:schemeClr val="tx1"/>
                </a:solidFill>
                <a:latin typeface="Segoe UI Light" panose="020B0502040204020203" pitchFamily="34" charset="0"/>
                <a:cs typeface="Segoe UI Light" panose="020B0502040204020203" pitchFamily="34" charset="0"/>
              </a:rPr>
              <a:t>Your</a:t>
            </a:r>
            <a:r>
              <a:rPr lang="en-US" sz="4400" b="1" dirty="0">
                <a:solidFill>
                  <a:schemeClr val="tx1"/>
                </a:solidFill>
                <a:latin typeface="Segoe UI Light" panose="020B0502040204020203" pitchFamily="34" charset="0"/>
                <a:cs typeface="Segoe UI Light" panose="020B0502040204020203" pitchFamily="34" charset="0"/>
              </a:rPr>
              <a:t> technical architecture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266920" y="1189176"/>
            <a:ext cx="11494161" cy="794064"/>
          </a:xfrm>
          <a:prstGeom prst="rect">
            <a:avLst/>
          </a:prstGeom>
          <a:noFill/>
        </p:spPr>
        <p:txBody>
          <a:bodyPr wrap="square" lIns="182880" tIns="146304" rIns="182880" bIns="146304" rtlCol="0">
            <a:spAutoFit/>
          </a:bodyPr>
          <a:lstStyle/>
          <a:p>
            <a:pPr>
              <a:lnSpc>
                <a:spcPct val="90000"/>
              </a:lnSpc>
              <a:spcAft>
                <a:spcPts val="600"/>
              </a:spcAft>
            </a:pPr>
            <a:r>
              <a:rPr lang="en-AU" sz="3600" b="1" dirty="0">
                <a:latin typeface="+mj-lt"/>
              </a:rPr>
              <a:t>Now the fun stuff: </a:t>
            </a:r>
            <a:endParaRPr lang="en-AU" sz="2000" b="1" i="1" dirty="0">
              <a:cs typeface="Segoe UI Semilight" panose="020B0402040204020203" pitchFamily="34" charset="0"/>
            </a:endParaRPr>
          </a:p>
        </p:txBody>
      </p:sp>
      <p:pic>
        <p:nvPicPr>
          <p:cNvPr id="6" name="Picture 5" descr="A close up of a map&#10;&#10;Description automatically generated">
            <a:extLst>
              <a:ext uri="{FF2B5EF4-FFF2-40B4-BE49-F238E27FC236}">
                <a16:creationId xmlns:a16="http://schemas.microsoft.com/office/drawing/2014/main" id="{E4BDA0B2-D198-4722-B2E5-76A04817C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7631" y="1236372"/>
            <a:ext cx="7342518" cy="5406306"/>
          </a:xfrm>
          <a:prstGeom prst="rect">
            <a:avLst/>
          </a:prstGeom>
        </p:spPr>
      </p:pic>
    </p:spTree>
    <p:extLst>
      <p:ext uri="{BB962C8B-B14F-4D97-AF65-F5344CB8AC3E}">
        <p14:creationId xmlns:p14="http://schemas.microsoft.com/office/powerpoint/2010/main" val="30851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E437ED-9D5A-4567-A890-1EFF131D76EF}"/>
              </a:ext>
            </a:extLst>
          </p:cNvPr>
          <p:cNvSpPr>
            <a:spLocks noGrp="1"/>
          </p:cNvSpPr>
          <p:nvPr>
            <p:ph type="title"/>
          </p:nvPr>
        </p:nvSpPr>
        <p:spPr/>
        <p:txBody>
          <a:bodyPr/>
          <a:lstStyle/>
          <a:p>
            <a:r>
              <a:rPr lang="en-AU" dirty="0"/>
              <a:t>Thank you!</a:t>
            </a:r>
          </a:p>
        </p:txBody>
      </p:sp>
      <p:sp>
        <p:nvSpPr>
          <p:cNvPr id="7" name="Rectangle 6">
            <a:extLst>
              <a:ext uri="{FF2B5EF4-FFF2-40B4-BE49-F238E27FC236}">
                <a16:creationId xmlns:a16="http://schemas.microsoft.com/office/drawing/2014/main" id="{115E9071-DA87-4F82-96A0-4023F27CE2D6}"/>
              </a:ext>
            </a:extLst>
          </p:cNvPr>
          <p:cNvSpPr/>
          <p:nvPr/>
        </p:nvSpPr>
        <p:spPr>
          <a:xfrm>
            <a:off x="555816" y="5219289"/>
            <a:ext cx="5540183" cy="707886"/>
          </a:xfrm>
          <a:prstGeom prst="rect">
            <a:avLst/>
          </a:prstGeom>
        </p:spPr>
        <p:txBody>
          <a:bodyPr wrap="square">
            <a:spAutoFit/>
          </a:bodyPr>
          <a:lstStyle/>
          <a:p>
            <a:r>
              <a:rPr lang="en-AU" sz="2000" b="1" dirty="0"/>
              <a:t>Workshop Content:</a:t>
            </a:r>
          </a:p>
          <a:p>
            <a:r>
              <a:rPr lang="en-AU" sz="2000" dirty="0"/>
              <a:t>aka.ms/mcw-integration-casestudy</a:t>
            </a:r>
            <a:endParaRPr lang="en-US" sz="1600" dirty="0">
              <a:latin typeface="Segoe UI Semilight" panose="020B0402040204020203" pitchFamily="34" charset="0"/>
              <a:cs typeface="Segoe UI Semilight" panose="020B0402040204020203" pitchFamily="34" charset="0"/>
            </a:endParaRPr>
          </a:p>
        </p:txBody>
      </p:sp>
      <p:sp>
        <p:nvSpPr>
          <p:cNvPr id="8" name="Rectangle 7">
            <a:extLst>
              <a:ext uri="{FF2B5EF4-FFF2-40B4-BE49-F238E27FC236}">
                <a16:creationId xmlns:a16="http://schemas.microsoft.com/office/drawing/2014/main" id="{3B757398-562F-4260-9332-52FC9C71374F}"/>
              </a:ext>
            </a:extLst>
          </p:cNvPr>
          <p:cNvSpPr/>
          <p:nvPr/>
        </p:nvSpPr>
        <p:spPr>
          <a:xfrm>
            <a:off x="6095999" y="5142345"/>
            <a:ext cx="5540183" cy="646331"/>
          </a:xfrm>
          <a:prstGeom prst="rect">
            <a:avLst/>
          </a:prstGeom>
        </p:spPr>
        <p:txBody>
          <a:bodyPr wrap="square">
            <a:spAutoFit/>
          </a:bodyPr>
          <a:lstStyle/>
          <a:p>
            <a:endParaRPr lang="en-AU" dirty="0"/>
          </a:p>
          <a:p>
            <a:r>
              <a:rPr lang="en-AU" dirty="0"/>
              <a:t> </a:t>
            </a:r>
            <a:endParaRPr lang="en-US" sz="1600" dirty="0">
              <a:latin typeface="Segoe UI Semilight" panose="020B0402040204020203" pitchFamily="34" charset="0"/>
              <a:cs typeface="Segoe UI Semilight" panose="020B0402040204020203" pitchFamily="34" charset="0"/>
            </a:endParaRPr>
          </a:p>
        </p:txBody>
      </p:sp>
      <p:sp>
        <p:nvSpPr>
          <p:cNvPr id="4" name="TextBox 3">
            <a:extLst>
              <a:ext uri="{FF2B5EF4-FFF2-40B4-BE49-F238E27FC236}">
                <a16:creationId xmlns:a16="http://schemas.microsoft.com/office/drawing/2014/main" id="{6482B97E-F221-4141-B7AB-7A02D5673DEC}"/>
              </a:ext>
            </a:extLst>
          </p:cNvPr>
          <p:cNvSpPr txBox="1"/>
          <p:nvPr/>
        </p:nvSpPr>
        <p:spPr>
          <a:xfrm>
            <a:off x="555816" y="1282700"/>
            <a:ext cx="11267884" cy="627864"/>
          </a:xfrm>
          <a:prstGeom prst="rect">
            <a:avLst/>
          </a:prstGeom>
          <a:noFill/>
        </p:spPr>
        <p:txBody>
          <a:bodyPr wrap="square" lIns="182880" tIns="146304" rIns="182880" bIns="146304" rtlCol="0">
            <a:spAutoFit/>
          </a:bodyPr>
          <a:lstStyle/>
          <a:p>
            <a:pPr>
              <a:lnSpc>
                <a:spcPct val="90000"/>
              </a:lnSpc>
              <a:spcAft>
                <a:spcPts val="600"/>
              </a:spcAft>
            </a:pPr>
            <a:r>
              <a:rPr lang="en-AU" sz="2400" dirty="0">
                <a:gradFill>
                  <a:gsLst>
                    <a:gs pos="2917">
                      <a:schemeClr val="tx1"/>
                    </a:gs>
                    <a:gs pos="30000">
                      <a:schemeClr val="tx1"/>
                    </a:gs>
                  </a:gsLst>
                  <a:lin ang="5400000" scaled="0"/>
                </a:gradFill>
              </a:rPr>
              <a:t>Feedback: &lt;email here&gt;</a:t>
            </a:r>
          </a:p>
        </p:txBody>
      </p:sp>
    </p:spTree>
    <p:extLst>
      <p:ext uri="{BB962C8B-B14F-4D97-AF65-F5344CB8AC3E}">
        <p14:creationId xmlns:p14="http://schemas.microsoft.com/office/powerpoint/2010/main" val="4052587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Wi-Fi SSID:</a:t>
            </a:r>
          </a:p>
          <a:p>
            <a:r>
              <a:rPr lang="en-GB" dirty="0"/>
              <a:t>MSFTGUEST</a:t>
            </a:r>
          </a:p>
          <a:p>
            <a:endParaRPr lang="en-GB" dirty="0"/>
          </a:p>
          <a:p>
            <a:r>
              <a:rPr lang="en-GB" b="1" dirty="0"/>
              <a:t>Event Attendee Code:</a:t>
            </a:r>
          </a:p>
          <a:p>
            <a:r>
              <a:rPr lang="en-AU" dirty="0"/>
              <a:t>msevent800en</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420816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4001095"/>
          </a:xfrm>
        </p:spPr>
        <p:txBody>
          <a:bodyPr/>
          <a:lstStyle/>
          <a:p>
            <a:pPr marL="514350" indent="-514350">
              <a:buFont typeface="+mj-lt"/>
              <a:buAutoNum type="arabicPeriod"/>
            </a:pPr>
            <a:r>
              <a:rPr lang="en-AU" sz="2000" dirty="0"/>
              <a:t>Connect to </a:t>
            </a:r>
            <a:r>
              <a:rPr lang="en-AU" sz="2000" b="1" dirty="0"/>
              <a:t>MSFTGUEST</a:t>
            </a:r>
            <a:r>
              <a:rPr lang="en-AU" sz="2000" dirty="0"/>
              <a:t> Wi-Fi network</a:t>
            </a:r>
          </a:p>
          <a:p>
            <a:pPr marL="514350" indent="-514350">
              <a:buFont typeface="+mj-lt"/>
              <a:buAutoNum type="arabicPeriod"/>
            </a:pPr>
            <a:endParaRPr lang="en-AU" sz="2000" dirty="0"/>
          </a:p>
          <a:p>
            <a:pPr marL="514350" indent="-514350">
              <a:buFont typeface="+mj-lt"/>
              <a:buAutoNum type="arabicPeriod"/>
            </a:pPr>
            <a:r>
              <a:rPr lang="en-AU" sz="2000" dirty="0"/>
              <a:t>A browser window should pop-up with further instructions. </a:t>
            </a:r>
            <a:br>
              <a:rPr lang="en-AU" sz="2000" dirty="0"/>
            </a:br>
            <a:r>
              <a:rPr lang="en-AU" sz="2000" dirty="0"/>
              <a:t>If the window does not appear, open a browser window and navigate to the following URL: </a:t>
            </a:r>
            <a:r>
              <a:rPr lang="en-AU" sz="2000" dirty="0">
                <a:hlinkClick r:id="rId2"/>
              </a:rPr>
              <a:t>https://msftguestap.partners.extranet.microsoft.com/guest/msfteventlogin.php?browser=1</a:t>
            </a:r>
            <a:endParaRPr lang="en-AU" sz="2000" dirty="0"/>
          </a:p>
          <a:p>
            <a:pPr marL="514350" indent="-514350">
              <a:buFont typeface="+mj-lt"/>
              <a:buAutoNum type="arabicPeriod"/>
            </a:pPr>
            <a:endParaRPr lang="en-AU" sz="2000" dirty="0"/>
          </a:p>
          <a:p>
            <a:pPr marL="514350" indent="-514350">
              <a:buFont typeface="+mj-lt"/>
              <a:buAutoNum type="arabicPeriod"/>
            </a:pPr>
            <a:r>
              <a:rPr lang="en-AU" sz="2000" dirty="0"/>
              <a:t>Click on </a:t>
            </a:r>
            <a:r>
              <a:rPr lang="en-AU" sz="2000" b="1" dirty="0"/>
              <a:t>Event Attendee Code</a:t>
            </a:r>
            <a:endParaRPr lang="en-AU" sz="2000"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5" name="Picture 14">
            <a:extLst>
              <a:ext uri="{FF2B5EF4-FFF2-40B4-BE49-F238E27FC236}">
                <a16:creationId xmlns:a16="http://schemas.microsoft.com/office/drawing/2014/main" id="{26D1E664-154C-44AD-8E72-5A3620837D4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sp>
        <p:nvSpPr>
          <p:cNvPr id="18" name="Arrow: Left 17">
            <a:extLst>
              <a:ext uri="{FF2B5EF4-FFF2-40B4-BE49-F238E27FC236}">
                <a16:creationId xmlns:a16="http://schemas.microsoft.com/office/drawing/2014/main" id="{50C23E4F-0D77-4936-94A7-7E796B424C46}"/>
              </a:ext>
            </a:extLst>
          </p:cNvPr>
          <p:cNvSpPr/>
          <p:nvPr/>
        </p:nvSpPr>
        <p:spPr bwMode="auto">
          <a:xfrm>
            <a:off x="11094100" y="4113477"/>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3072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337936"/>
            <a:ext cx="4695167" cy="307777"/>
          </a:xfrm>
        </p:spPr>
        <p:txBody>
          <a:bodyPr/>
          <a:lstStyle/>
          <a:p>
            <a:pPr marL="457200" indent="-457200">
              <a:buFont typeface="+mj-lt"/>
              <a:buAutoNum type="arabicPeriod" startAt="4"/>
            </a:pPr>
            <a:r>
              <a:rPr lang="en-AU" sz="2000" dirty="0"/>
              <a:t>Enter the </a:t>
            </a:r>
            <a:r>
              <a:rPr lang="en-AU" sz="2000" b="1" dirty="0"/>
              <a:t>Event Attendee Code</a:t>
            </a:r>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Setting up Wi-Fi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10" name="Picture 9">
            <a:extLst>
              <a:ext uri="{FF2B5EF4-FFF2-40B4-BE49-F238E27FC236}">
                <a16:creationId xmlns:a16="http://schemas.microsoft.com/office/drawing/2014/main" id="{55878238-61FD-462B-A904-2DDB9CA571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5189"/>
          <a:stretch/>
        </p:blipFill>
        <p:spPr>
          <a:xfrm>
            <a:off x="5722190" y="2562707"/>
            <a:ext cx="5495303" cy="3551555"/>
          </a:xfrm>
          <a:prstGeom prst="rect">
            <a:avLst/>
          </a:prstGeom>
          <a:ln>
            <a:solidFill>
              <a:schemeClr val="bg1">
                <a:lumMod val="50000"/>
              </a:schemeClr>
            </a:solidFill>
          </a:ln>
        </p:spPr>
      </p:pic>
      <p:pic>
        <p:nvPicPr>
          <p:cNvPr id="11" name="Picture 10" descr="A screenshot of a computer&#10;&#10;Description automatically generated">
            <a:extLst>
              <a:ext uri="{FF2B5EF4-FFF2-40B4-BE49-F238E27FC236}">
                <a16:creationId xmlns:a16="http://schemas.microsoft.com/office/drawing/2014/main" id="{9592B96F-5ACD-4E1E-A37A-56EF1985C1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75126" t="7381" r="-1" b="19946"/>
          <a:stretch/>
        </p:blipFill>
        <p:spPr>
          <a:xfrm>
            <a:off x="9333781" y="2562707"/>
            <a:ext cx="1883712" cy="3551555"/>
          </a:xfrm>
          <a:prstGeom prst="rect">
            <a:avLst/>
          </a:prstGeom>
          <a:ln>
            <a:solidFill>
              <a:schemeClr val="bg1">
                <a:lumMod val="50000"/>
              </a:schemeClr>
            </a:solidFill>
          </a:ln>
        </p:spPr>
      </p:pic>
      <p:sp>
        <p:nvSpPr>
          <p:cNvPr id="12" name="Arrow: Left 11">
            <a:extLst>
              <a:ext uri="{FF2B5EF4-FFF2-40B4-BE49-F238E27FC236}">
                <a16:creationId xmlns:a16="http://schemas.microsoft.com/office/drawing/2014/main" id="{4CB8B7BE-587F-483B-95E9-BEC212DD95D6}"/>
              </a:ext>
            </a:extLst>
          </p:cNvPr>
          <p:cNvSpPr/>
          <p:nvPr/>
        </p:nvSpPr>
        <p:spPr bwMode="auto">
          <a:xfrm>
            <a:off x="10340726" y="3630283"/>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DB5DC998-F2C9-4B12-99C8-C1AF08519C06}"/>
              </a:ext>
            </a:extLst>
          </p:cNvPr>
          <p:cNvSpPr txBox="1"/>
          <p:nvPr/>
        </p:nvSpPr>
        <p:spPr>
          <a:xfrm>
            <a:off x="9548537" y="4490335"/>
            <a:ext cx="2605942" cy="661695"/>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Event Attendee Code:</a:t>
            </a:r>
          </a:p>
          <a:p>
            <a:r>
              <a:rPr lang="en-AU" sz="1600" dirty="0"/>
              <a:t>msevent800en</a:t>
            </a:r>
            <a:endParaRPr lang="en-GB" sz="1600" dirty="0"/>
          </a:p>
        </p:txBody>
      </p:sp>
    </p:spTree>
    <p:extLst>
      <p:ext uri="{BB962C8B-B14F-4D97-AF65-F5344CB8AC3E}">
        <p14:creationId xmlns:p14="http://schemas.microsoft.com/office/powerpoint/2010/main" val="323437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B88A853-78F1-46D5-B70C-B9704C1C5316}"/>
              </a:ext>
            </a:extLst>
          </p:cNvPr>
          <p:cNvSpPr>
            <a:spLocks noGrp="1"/>
          </p:cNvSpPr>
          <p:nvPr>
            <p:ph type="body" sz="quarter" idx="12"/>
          </p:nvPr>
        </p:nvSpPr>
        <p:spPr>
          <a:xfrm>
            <a:off x="584199" y="2567225"/>
            <a:ext cx="11210986" cy="1723549"/>
          </a:xfrm>
        </p:spPr>
        <p:txBody>
          <a:bodyPr/>
          <a:lstStyle/>
          <a:p>
            <a:r>
              <a:rPr lang="en-GB" sz="2400" b="1" dirty="0"/>
              <a:t>Lab Link:</a:t>
            </a:r>
          </a:p>
          <a:p>
            <a:r>
              <a:rPr lang="en-AU" dirty="0">
                <a:hlinkClick r:id="rId3"/>
              </a:rPr>
              <a:t>http://bit.ly/2PCgAHC</a:t>
            </a:r>
            <a:endParaRPr lang="en-AU" dirty="0"/>
          </a:p>
          <a:p>
            <a:endParaRPr lang="en-GB" dirty="0"/>
          </a:p>
          <a:p>
            <a:r>
              <a:rPr lang="en-GB" b="1" dirty="0"/>
              <a:t>Activation Code:</a:t>
            </a:r>
          </a:p>
          <a:p>
            <a:r>
              <a:rPr lang="en-AU" dirty="0"/>
              <a:t>ACTIVATE4666</a:t>
            </a:r>
            <a:endParaRPr lang="en-GB" dirty="0"/>
          </a:p>
        </p:txBody>
      </p:sp>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pic>
        <p:nvPicPr>
          <p:cNvPr id="2" name="Picture 1">
            <a:extLst>
              <a:ext uri="{FF2B5EF4-FFF2-40B4-BE49-F238E27FC236}">
                <a16:creationId xmlns:a16="http://schemas.microsoft.com/office/drawing/2014/main" id="{C3B40255-60AD-4D58-9B11-EA3223F6016F}"/>
              </a:ext>
            </a:extLst>
          </p:cNvPr>
          <p:cNvPicPr>
            <a:picLocks noChangeAspect="1"/>
          </p:cNvPicPr>
          <p:nvPr/>
        </p:nvPicPr>
        <p:blipFill>
          <a:blip r:embed="rId4"/>
          <a:stretch>
            <a:fillRect/>
          </a:stretch>
        </p:blipFill>
        <p:spPr>
          <a:xfrm>
            <a:off x="3623416" y="1392730"/>
            <a:ext cx="8474579" cy="4453793"/>
          </a:xfrm>
          <a:prstGeom prst="rect">
            <a:avLst/>
          </a:prstGeom>
        </p:spPr>
      </p:pic>
    </p:spTree>
    <p:extLst>
      <p:ext uri="{BB962C8B-B14F-4D97-AF65-F5344CB8AC3E}">
        <p14:creationId xmlns:p14="http://schemas.microsoft.com/office/powerpoint/2010/main" val="419991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0940692" cy="2462213"/>
          </a:xfrm>
        </p:spPr>
        <p:txBody>
          <a:bodyPr/>
          <a:lstStyle/>
          <a:p>
            <a:pPr marL="514350" indent="-514350">
              <a:buFont typeface="+mj-lt"/>
              <a:buAutoNum type="arabicPeriod"/>
            </a:pPr>
            <a:r>
              <a:rPr lang="en-US" sz="2000" dirty="0"/>
              <a:t>Open a browser window and navigate to the environment sign-up page on the link provided</a:t>
            </a:r>
          </a:p>
          <a:p>
            <a:pPr marL="514350" indent="-514350">
              <a:buFont typeface="+mj-lt"/>
              <a:buAutoNum type="arabicPeriod"/>
            </a:pPr>
            <a:endParaRPr lang="en-US" sz="2000" dirty="0"/>
          </a:p>
          <a:p>
            <a:pPr marL="514350" indent="-514350">
              <a:buFont typeface="+mj-lt"/>
              <a:buAutoNum type="arabicPeriod"/>
            </a:pPr>
            <a:r>
              <a:rPr lang="en-US" sz="2000" dirty="0"/>
              <a:t>Enter your details and type in the Activation Code provided</a:t>
            </a:r>
          </a:p>
          <a:p>
            <a:pPr marL="514350" indent="-514350">
              <a:buFont typeface="+mj-lt"/>
              <a:buAutoNum type="arabicPeriod"/>
            </a:pPr>
            <a:endParaRPr lang="en-US" sz="2000" dirty="0"/>
          </a:p>
          <a:p>
            <a:pPr marL="514350" indent="-514350">
              <a:buFont typeface="+mj-lt"/>
              <a:buAutoNum type="arabicPeriod"/>
            </a:pPr>
            <a:r>
              <a:rPr lang="en-US" sz="2000" dirty="0"/>
              <a:t>Click Submit</a:t>
            </a:r>
          </a:p>
        </p:txBody>
      </p:sp>
      <p:pic>
        <p:nvPicPr>
          <p:cNvPr id="15" name="Picture 14">
            <a:extLst>
              <a:ext uri="{FF2B5EF4-FFF2-40B4-BE49-F238E27FC236}">
                <a16:creationId xmlns:a16="http://schemas.microsoft.com/office/drawing/2014/main" id="{8193E201-8CEB-4AA8-84E6-12145A1328A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63198" y="3735401"/>
            <a:ext cx="5256793" cy="2787680"/>
          </a:xfrm>
          <a:prstGeom prst="rect">
            <a:avLst/>
          </a:prstGeom>
          <a:ln>
            <a:solidFill>
              <a:schemeClr val="bg1">
                <a:lumMod val="50000"/>
              </a:schemeClr>
            </a:solidFill>
          </a:ln>
        </p:spPr>
      </p:pic>
      <p:sp>
        <p:nvSpPr>
          <p:cNvPr id="16" name="TextBox 15">
            <a:extLst>
              <a:ext uri="{FF2B5EF4-FFF2-40B4-BE49-F238E27FC236}">
                <a16:creationId xmlns:a16="http://schemas.microsoft.com/office/drawing/2014/main" id="{36490939-B1B0-4829-AAA2-73EFD04F204E}"/>
              </a:ext>
            </a:extLst>
          </p:cNvPr>
          <p:cNvSpPr txBox="1"/>
          <p:nvPr/>
        </p:nvSpPr>
        <p:spPr>
          <a:xfrm>
            <a:off x="8982659" y="4732250"/>
            <a:ext cx="2783095"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Environment Sign-Up Link: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http://bit.ly/2PCgAHC</a:t>
            </a: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Activation Code: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ACTIVATE4666</a:t>
            </a:r>
            <a:endParaRPr kumimoji="0" lang="en-US"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7" name="Arrow: Left 16">
            <a:extLst>
              <a:ext uri="{FF2B5EF4-FFF2-40B4-BE49-F238E27FC236}">
                <a16:creationId xmlns:a16="http://schemas.microsoft.com/office/drawing/2014/main" id="{3CD44ED0-8346-472F-9A5B-8BF072063841}"/>
              </a:ext>
            </a:extLst>
          </p:cNvPr>
          <p:cNvSpPr/>
          <p:nvPr/>
        </p:nvSpPr>
        <p:spPr bwMode="auto">
          <a:xfrm>
            <a:off x="8236791" y="4351250"/>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6947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E4BE8D4-1676-44B0-BFFF-22C51BA31F48}"/>
              </a:ext>
            </a:extLst>
          </p:cNvPr>
          <p:cNvSpPr txBox="1">
            <a:spLocks/>
          </p:cNvSpPr>
          <p:nvPr/>
        </p:nvSpPr>
        <p:spPr>
          <a:xfrm>
            <a:off x="584199" y="1299634"/>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AU"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rPr>
              <a:t>Lab Access</a:t>
            </a:r>
            <a:endParaRPr kumimoji="0" lang="en-GB" sz="3600" b="0" i="0" u="none" strike="noStrike" kern="1200" cap="none" spc="-50" normalizeH="0" baseline="0" noProof="0" dirty="0">
              <a:ln w="3175">
                <a:noFill/>
              </a:ln>
              <a:gradFill>
                <a:gsLst>
                  <a:gs pos="62564">
                    <a:srgbClr val="000000"/>
                  </a:gs>
                  <a:gs pos="55000">
                    <a:srgbClr val="000000"/>
                  </a:gs>
                </a:gsLst>
                <a:lin ang="5400000" scaled="0"/>
              </a:gradFill>
              <a:effectLst/>
              <a:uLnTx/>
              <a:uFillTx/>
              <a:latin typeface="Segoe UI Semibold"/>
              <a:ea typeface="+mn-ea"/>
              <a:cs typeface="Segoe UI" panose="020B0502040204020203" pitchFamily="34" charset="0"/>
            </a:endParaRPr>
          </a:p>
        </p:txBody>
      </p:sp>
      <p:sp>
        <p:nvSpPr>
          <p:cNvPr id="10" name="Text Placeholder 2">
            <a:extLst>
              <a:ext uri="{FF2B5EF4-FFF2-40B4-BE49-F238E27FC236}">
                <a16:creationId xmlns:a16="http://schemas.microsoft.com/office/drawing/2014/main" id="{56684842-3BC9-421D-9765-7E537ADCB0F4}"/>
              </a:ext>
            </a:extLst>
          </p:cNvPr>
          <p:cNvSpPr>
            <a:spLocks noGrp="1"/>
          </p:cNvSpPr>
          <p:nvPr>
            <p:ph type="body" sz="quarter" idx="12"/>
          </p:nvPr>
        </p:nvSpPr>
        <p:spPr>
          <a:xfrm>
            <a:off x="584199" y="2337936"/>
            <a:ext cx="11048559" cy="1846659"/>
          </a:xfrm>
        </p:spPr>
        <p:txBody>
          <a:bodyPr/>
          <a:lstStyle/>
          <a:p>
            <a:pPr marL="514350" indent="-514350">
              <a:buFont typeface="+mj-lt"/>
              <a:buAutoNum type="arabicPeriod" startAt="4"/>
            </a:pPr>
            <a:r>
              <a:rPr lang="en-US" sz="2000" dirty="0"/>
              <a:t>Click </a:t>
            </a:r>
            <a:r>
              <a:rPr lang="en-US" sz="2000" b="1" dirty="0"/>
              <a:t>LAUNCH LAB</a:t>
            </a:r>
          </a:p>
          <a:p>
            <a:pPr marL="514350" indent="-514350">
              <a:buFont typeface="+mj-lt"/>
              <a:buAutoNum type="arabicPeriod" startAt="4"/>
            </a:pPr>
            <a:endParaRPr lang="en-US" sz="2000" b="1" dirty="0"/>
          </a:p>
          <a:p>
            <a:pPr marL="514350" indent="-514350">
              <a:buFont typeface="+mj-lt"/>
              <a:buAutoNum type="arabicPeriod" startAt="4"/>
            </a:pPr>
            <a:r>
              <a:rPr lang="en-AU" sz="2000" dirty="0"/>
              <a:t>The Environment Details window will appear. Use the </a:t>
            </a:r>
            <a:r>
              <a:rPr lang="en-AU" sz="2000" b="1" dirty="0"/>
              <a:t>Username</a:t>
            </a:r>
            <a:r>
              <a:rPr lang="en-AU" sz="2000" dirty="0"/>
              <a:t> and </a:t>
            </a:r>
            <a:r>
              <a:rPr lang="en-AU" sz="2000" b="1" dirty="0"/>
              <a:t>Password</a:t>
            </a:r>
            <a:r>
              <a:rPr lang="en-AU" sz="2000" dirty="0"/>
              <a:t> in this window to access the Azure Portal. </a:t>
            </a:r>
            <a:br>
              <a:rPr lang="en-AU" sz="2000" dirty="0"/>
            </a:br>
            <a:br>
              <a:rPr lang="en-AU" sz="2000" dirty="0"/>
            </a:br>
            <a:endParaRPr lang="en-AU" sz="2000" dirty="0"/>
          </a:p>
        </p:txBody>
      </p:sp>
      <p:pic>
        <p:nvPicPr>
          <p:cNvPr id="7" name="Picture 6">
            <a:extLst>
              <a:ext uri="{FF2B5EF4-FFF2-40B4-BE49-F238E27FC236}">
                <a16:creationId xmlns:a16="http://schemas.microsoft.com/office/drawing/2014/main" id="{94E90348-6516-42C9-8B63-C8DE2B4FF79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59242" y="4131457"/>
            <a:ext cx="5256792" cy="1905932"/>
          </a:xfrm>
          <a:prstGeom prst="rect">
            <a:avLst/>
          </a:prstGeom>
          <a:ln>
            <a:solidFill>
              <a:schemeClr val="bg1">
                <a:lumMod val="50000"/>
              </a:schemeClr>
            </a:solidFill>
          </a:ln>
        </p:spPr>
      </p:pic>
      <p:sp>
        <p:nvSpPr>
          <p:cNvPr id="8" name="Arrow: Left 7">
            <a:extLst>
              <a:ext uri="{FF2B5EF4-FFF2-40B4-BE49-F238E27FC236}">
                <a16:creationId xmlns:a16="http://schemas.microsoft.com/office/drawing/2014/main" id="{B9FFCE8B-99C9-4B19-9F77-5A125D1473D5}"/>
              </a:ext>
            </a:extLst>
          </p:cNvPr>
          <p:cNvSpPr/>
          <p:nvPr/>
        </p:nvSpPr>
        <p:spPr bwMode="auto">
          <a:xfrm>
            <a:off x="4320311" y="528024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BB8F5D96-2369-46FE-9826-C5063F0BD9E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965" y="3472147"/>
            <a:ext cx="5256793" cy="3224551"/>
          </a:xfrm>
          <a:prstGeom prst="rect">
            <a:avLst/>
          </a:prstGeom>
          <a:ln>
            <a:solidFill>
              <a:schemeClr val="bg1">
                <a:lumMod val="50000"/>
              </a:schemeClr>
            </a:solidFill>
          </a:ln>
        </p:spPr>
      </p:pic>
      <p:sp>
        <p:nvSpPr>
          <p:cNvPr id="12" name="TextBox 11">
            <a:extLst>
              <a:ext uri="{FF2B5EF4-FFF2-40B4-BE49-F238E27FC236}">
                <a16:creationId xmlns:a16="http://schemas.microsoft.com/office/drawing/2014/main" id="{F69B5695-7204-4F73-8AC4-CD6D83A40095}"/>
              </a:ext>
            </a:extLst>
          </p:cNvPr>
          <p:cNvSpPr txBox="1"/>
          <p:nvPr/>
        </p:nvSpPr>
        <p:spPr>
          <a:xfrm>
            <a:off x="9479144" y="4079019"/>
            <a:ext cx="2527697" cy="1508081"/>
          </a:xfrm>
          <a:prstGeom prst="rect">
            <a:avLst/>
          </a:prstGeom>
          <a:solidFill>
            <a:schemeClr val="tx2">
              <a:lumMod val="20000"/>
              <a:lumOff val="80000"/>
            </a:schemeClr>
          </a:solidFill>
        </p:spPr>
        <p:txBody>
          <a:bodyPr wrap="square" lIns="91416" tIns="45708" rIns="91416" bIns="45708" rtlCol="0">
            <a:spAutoFit/>
          </a:bodyPr>
          <a:lstStyle/>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Azure Portal: </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https://portal.azure.com/ </a:t>
            </a:r>
            <a:r>
              <a:rPr kumimoji="0" lang="en-AU"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 </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Lab Guide:</a:t>
            </a:r>
          </a:p>
          <a:p>
            <a:pPr marL="0" marR="0" lvl="0" indent="0" algn="l" defTabSz="914126" rtl="0" eaLnBrk="1" fontAlgn="auto" latinLnBrk="0" hangingPunct="1">
              <a:lnSpc>
                <a:spcPct val="90000"/>
              </a:lnSpc>
              <a:spcBef>
                <a:spcPts val="0"/>
              </a:spcBef>
              <a:spcAft>
                <a:spcPts val="600"/>
              </a:spcAft>
              <a:buClrTx/>
              <a:buSzTx/>
              <a:buFontTx/>
              <a:buNone/>
              <a:tabLst/>
              <a:defRPr/>
            </a:pPr>
            <a:r>
              <a:rPr kumimoji="0" lang="en-AU" sz="1600" b="1"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rPr>
              <a:t>https://aka.ms/MCWMCA</a:t>
            </a:r>
            <a:endParaRPr kumimoji="0" lang="en-US" sz="1600" b="0" i="0" u="none" strike="noStrike" kern="1200" cap="none" spc="0" normalizeH="0" baseline="0" noProof="0" dirty="0">
              <a:ln>
                <a:noFill/>
              </a:ln>
              <a:solidFill>
                <a:srgbClr val="000000"/>
              </a:solidFill>
              <a:effectLst/>
              <a:uLnTx/>
              <a:uFillTx/>
              <a:latin typeface="Segoe UI Semilight" panose="020B0402040204020203" pitchFamily="34" charset="0"/>
              <a:ea typeface="+mn-ea"/>
              <a:cs typeface="Segoe UI Semilight" panose="020B0402040204020203" pitchFamily="34" charset="0"/>
            </a:endParaRPr>
          </a:p>
        </p:txBody>
      </p:sp>
      <p:sp>
        <p:nvSpPr>
          <p:cNvPr id="13" name="Arrow: Left 12">
            <a:extLst>
              <a:ext uri="{FF2B5EF4-FFF2-40B4-BE49-F238E27FC236}">
                <a16:creationId xmlns:a16="http://schemas.microsoft.com/office/drawing/2014/main" id="{0D863F7D-D32A-465B-81B6-4E027186BAE3}"/>
              </a:ext>
            </a:extLst>
          </p:cNvPr>
          <p:cNvSpPr/>
          <p:nvPr/>
        </p:nvSpPr>
        <p:spPr bwMode="auto">
          <a:xfrm>
            <a:off x="11101982" y="5656306"/>
            <a:ext cx="1011635" cy="381000"/>
          </a:xfrm>
          <a:prstGeom prst="leftArrow">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AU"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01623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4.xml><?xml version="1.0" encoding="utf-8"?>
<a:theme xmlns:a="http://schemas.openxmlformats.org/drawingml/2006/main" name="KEEP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Mar_2018.potx" id="{E6E7320F-0976-4448-A4BF-D51A0C5EB1D3}" vid="{32B45AB0-DFEC-4DC0-A9B7-8CEA1E4B85C5}"/>
    </a:ext>
  </a:extLst>
</a:theme>
</file>

<file path=ppt/theme/theme5.xml><?xml version="1.0" encoding="utf-8"?>
<a:theme xmlns:a="http://schemas.openxmlformats.org/drawingml/2006/main" name="1_9-51052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16x9_Confidential_Template.potx" id="{047CD1FD-0987-4156-A544-A9C558F6B546}" vid="{06A5ED89-57C8-4AD7-8D30-72B1E918141C}"/>
    </a:ext>
  </a:extLst>
</a:theme>
</file>

<file path=ppt/theme/theme6.xml><?xml version="1.0" encoding="utf-8"?>
<a:theme xmlns:a="http://schemas.openxmlformats.org/drawingml/2006/main" name="6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799DF183E2EC847BF0492C28034BD8C" ma:contentTypeVersion="17" ma:contentTypeDescription="Create a new document." ma:contentTypeScope="" ma:versionID="8e1490a4ba04eea74a4dda657e51ce1c">
  <xsd:schema xmlns:xsd="http://www.w3.org/2001/XMLSchema" xmlns:xs="http://www.w3.org/2001/XMLSchema" xmlns:p="http://schemas.microsoft.com/office/2006/metadata/properties" xmlns:ns1="http://schemas.microsoft.com/sharepoint/v3" xmlns:ns3="bee0d3f6-29e7-4214-806c-a5ef66a13371" xmlns:ns4="527ac0a8-e13a-43a1-9130-9b22a0db3f93" targetNamespace="http://schemas.microsoft.com/office/2006/metadata/properties" ma:root="true" ma:fieldsID="2c2db47e4bb9c7497abaacb43ee03ee2" ns1:_="" ns3:_="" ns4:_="">
    <xsd:import namespace="http://schemas.microsoft.com/sharepoint/v3"/>
    <xsd:import namespace="bee0d3f6-29e7-4214-806c-a5ef66a13371"/>
    <xsd:import namespace="527ac0a8-e13a-43a1-9130-9b22a0db3f93"/>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3:LastSharedByUser" minOccurs="0"/>
                <xsd:element ref="ns3:LastSharedByTime" minOccurs="0"/>
                <xsd:element ref="ns4:MediaServiceDateTaken" minOccurs="0"/>
                <xsd:element ref="ns4:MediaServiceAutoTags" minOccurs="0"/>
                <xsd:element ref="ns1:_ip_UnifiedCompliancePolicyProperties" minOccurs="0"/>
                <xsd:element ref="ns1:_ip_UnifiedCompliancePolicyUIAction" minOccurs="0"/>
                <xsd:element ref="ns4:MediaServiceOCR" minOccurs="0"/>
                <xsd:element ref="ns4:MediaServiceLocation"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description="" ma:hidden="true" ma:internalName="_ip_UnifiedCompliancePolicyProperties">
      <xsd:simpleType>
        <xsd:restriction base="dms:Note"/>
      </xsd:simpleType>
    </xsd:element>
    <xsd:element name="_ip_UnifiedCompliancePolicyUIAction" ma:index="18"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ee0d3f6-29e7-4214-806c-a5ef66a1337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3" nillable="true" ma:displayName="Last Shared By User" ma:description="" ma:hidden="true" ma:internalName="LastSharedByUser" ma:readOnly="true">
      <xsd:simpleType>
        <xsd:restriction base="dms:Note"/>
      </xsd:simpleType>
    </xsd:element>
    <xsd:element name="LastSharedByTime" ma:index="14"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527ac0a8-e13a-43a1-9130-9b22a0db3f93"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9" nillable="true" ma:displayName="MediaServiceOCR" ma:description="" ma:internalName="MediaServiceOCR" ma:readOnly="true">
      <xsd:simpleType>
        <xsd:restriction base="dms:Note">
          <xsd:maxLength value="255"/>
        </xsd:restriction>
      </xsd:simpleType>
    </xsd:element>
    <xsd:element name="MediaServiceLocation" ma:index="20" nillable="true" ma:displayName="MediaServiceLocation" ma:description="" ma:internalName="MediaServiceLocation"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GenerationTime" ma:index="22" nillable="true" ma:displayName="MediaServiceGenerationTime" ma:hidden="true" ma:internalName="MediaServiceGenerationTime"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84EB295-4046-4D2C-93CB-8D4B93F12D65}">
  <ds:schemaRefs>
    <ds:schemaRef ds:uri="http://schemas.microsoft.com/sharepoint/v3/contenttype/forms"/>
  </ds:schemaRefs>
</ds:datastoreItem>
</file>

<file path=customXml/itemProps2.xml><?xml version="1.0" encoding="utf-8"?>
<ds:datastoreItem xmlns:ds="http://schemas.openxmlformats.org/officeDocument/2006/customXml" ds:itemID="{840D26CC-8504-415D-8BE7-637A07092853}">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7A6AF1E-2FBF-4BFD-BA2F-E309BA73DB0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ee0d3f6-29e7-4214-806c-a5ef66a13371"/>
    <ds:schemaRef ds:uri="527ac0a8-e13a-43a1-9130-9b22a0db3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1639</Words>
  <Application>Microsoft Office PowerPoint</Application>
  <PresentationFormat>Widescreen</PresentationFormat>
  <Paragraphs>324</Paragraphs>
  <Slides>38</Slides>
  <Notes>28</Notes>
  <HiddenSlides>6</HiddenSlides>
  <MMClips>0</MMClips>
  <ScaleCrop>false</ScaleCrop>
  <HeadingPairs>
    <vt:vector size="6" baseType="variant">
      <vt:variant>
        <vt:lpstr>Fonts Used</vt:lpstr>
      </vt:variant>
      <vt:variant>
        <vt:i4>9</vt:i4>
      </vt:variant>
      <vt:variant>
        <vt:lpstr>Theme</vt:lpstr>
      </vt:variant>
      <vt:variant>
        <vt:i4>6</vt:i4>
      </vt:variant>
      <vt:variant>
        <vt:lpstr>Slide Titles</vt:lpstr>
      </vt:variant>
      <vt:variant>
        <vt:i4>38</vt:i4>
      </vt:variant>
    </vt:vector>
  </HeadingPairs>
  <TitlesOfParts>
    <vt:vector size="53" baseType="lpstr">
      <vt:lpstr>Arial</vt:lpstr>
      <vt:lpstr>Calibri</vt:lpstr>
      <vt:lpstr>Calibri </vt:lpstr>
      <vt:lpstr>Consolas</vt:lpstr>
      <vt:lpstr>Segoe UI</vt:lpstr>
      <vt:lpstr>Segoe UI Light</vt:lpstr>
      <vt:lpstr>Segoe UI Semibold</vt:lpstr>
      <vt:lpstr>Segoe UI Semilight</vt:lpstr>
      <vt:lpstr>Wingdings</vt:lpstr>
      <vt:lpstr>2_Server and Cloud 2013</vt:lpstr>
      <vt:lpstr>C+E Readiness Template</vt:lpstr>
      <vt:lpstr>White Template</vt:lpstr>
      <vt:lpstr>KEEP_WHITE TEMPLATE</vt:lpstr>
      <vt:lpstr>1_9-51052_Microsoft_Ready_Template_Light</vt:lpstr>
      <vt:lpstr>6_WHITE TEMPLATE</vt:lpstr>
      <vt:lpstr>Abstract and learning objectives</vt:lpstr>
      <vt:lpstr>Welcome! Integration with Azure</vt:lpstr>
      <vt:lpstr>Welcome to Country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Abstract and learning objectives</vt:lpstr>
      <vt:lpstr>Before we begin…</vt:lpstr>
      <vt:lpstr>Integration…</vt:lpstr>
      <vt:lpstr>Integration contains…</vt:lpstr>
      <vt:lpstr>Integration is…a series of patterns</vt:lpstr>
      <vt:lpstr>Integration is…a series of patterns</vt:lpstr>
      <vt:lpstr>Customer situation </vt:lpstr>
      <vt:lpstr>Customer situation </vt:lpstr>
      <vt:lpstr>Customer needs </vt:lpstr>
      <vt:lpstr>Customer objections </vt:lpstr>
      <vt:lpstr>High-level requirements </vt:lpstr>
      <vt:lpstr>High-level requirements cont. </vt:lpstr>
      <vt:lpstr>Step 1: Review the customer case study</vt:lpstr>
      <vt:lpstr>Step 2: Design the solution</vt:lpstr>
      <vt:lpstr>Step 3: Present the solution</vt:lpstr>
      <vt:lpstr>Wrap-up</vt:lpstr>
      <vt:lpstr>One solution </vt:lpstr>
      <vt:lpstr>One tech choice </vt:lpstr>
      <vt:lpstr>API Management</vt:lpstr>
      <vt:lpstr>Security </vt:lpstr>
      <vt:lpstr>One tech choice </vt:lpstr>
      <vt:lpstr>Your case study</vt:lpstr>
      <vt:lpstr>Your integration asset register – 15 minutes</vt:lpstr>
      <vt:lpstr>Your integration asset register cont.</vt:lpstr>
      <vt:lpstr>Your logical design – 60 minutes</vt:lpstr>
      <vt:lpstr>Your technical architecture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Abstract and learning objectives</dc:title>
  <dc:creator/>
  <cp:lastModifiedBy/>
  <cp:revision>2</cp:revision>
  <dcterms:created xsi:type="dcterms:W3CDTF">2018-10-21T18:40:15Z</dcterms:created>
  <dcterms:modified xsi:type="dcterms:W3CDTF">2020-02-02T01:32:43Z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0x010100A799DF183E2EC847BF0492C28034BD8C</vt:lpwstr>
  </property>
</Properties>
</file>